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4" r:id="rId10"/>
    <p:sldId id="269" r:id="rId11"/>
    <p:sldId id="267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3712F7-BF29-4C35-83F1-DEF1564BFA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8FA110-D472-4742-AC36-8788393D019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Sets and Indices</a:t>
          </a:r>
          <a:r>
            <a:rPr lang="en-IN"/>
            <a:t>:</a:t>
          </a:r>
          <a:endParaRPr lang="en-US"/>
        </a:p>
      </dgm:t>
    </dgm:pt>
    <dgm:pt modelId="{C4C0A180-0509-4FF7-8A5A-F400FB427EC5}" type="parTrans" cxnId="{AE2749FB-4A02-4F41-9AD6-F91393FBB38D}">
      <dgm:prSet/>
      <dgm:spPr/>
      <dgm:t>
        <a:bodyPr/>
        <a:lstStyle/>
        <a:p>
          <a:endParaRPr lang="en-US"/>
        </a:p>
      </dgm:t>
    </dgm:pt>
    <dgm:pt modelId="{18EA92D8-D0DB-45DA-A7FC-C74E639B9276}" type="sibTrans" cxnId="{AE2749FB-4A02-4F41-9AD6-F91393FBB38D}">
      <dgm:prSet/>
      <dgm:spPr/>
      <dgm:t>
        <a:bodyPr/>
        <a:lstStyle/>
        <a:p>
          <a:endParaRPr lang="en-US"/>
        </a:p>
      </dgm:t>
    </dgm:pt>
    <dgm:pt modelId="{A6E5F2A7-B81E-4FCB-9F0F-632C2FA63C0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I</a:t>
          </a:r>
          <a:r>
            <a:rPr lang="en-IN"/>
            <a:t>: Suppliers (4 suppliers)</a:t>
          </a:r>
          <a:endParaRPr lang="en-US"/>
        </a:p>
      </dgm:t>
    </dgm:pt>
    <dgm:pt modelId="{22E515FD-1FAE-43E3-910D-AC6EFA78DEC2}" type="parTrans" cxnId="{4DC4457A-F86F-4F34-88B0-D5DA46B5885C}">
      <dgm:prSet/>
      <dgm:spPr/>
      <dgm:t>
        <a:bodyPr/>
        <a:lstStyle/>
        <a:p>
          <a:endParaRPr lang="en-US"/>
        </a:p>
      </dgm:t>
    </dgm:pt>
    <dgm:pt modelId="{E0F25F38-77BC-489E-8758-93F0C1151447}" type="sibTrans" cxnId="{4DC4457A-F86F-4F34-88B0-D5DA46B5885C}">
      <dgm:prSet/>
      <dgm:spPr/>
      <dgm:t>
        <a:bodyPr/>
        <a:lstStyle/>
        <a:p>
          <a:endParaRPr lang="en-US"/>
        </a:p>
      </dgm:t>
    </dgm:pt>
    <dgm:pt modelId="{EB0664A0-F0F0-4808-BE45-BFE7C907D7A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J</a:t>
          </a:r>
          <a:r>
            <a:rPr lang="en-IN"/>
            <a:t>: Components (4 components)</a:t>
          </a:r>
          <a:endParaRPr lang="en-US"/>
        </a:p>
      </dgm:t>
    </dgm:pt>
    <dgm:pt modelId="{8D83CDB6-3CC9-45CF-B4B3-72448663B9DF}" type="parTrans" cxnId="{54BB403A-7453-42B7-B4ED-30D575C73058}">
      <dgm:prSet/>
      <dgm:spPr/>
      <dgm:t>
        <a:bodyPr/>
        <a:lstStyle/>
        <a:p>
          <a:endParaRPr lang="en-US"/>
        </a:p>
      </dgm:t>
    </dgm:pt>
    <dgm:pt modelId="{2E85422B-CEA1-493D-A843-99E6A5E02925}" type="sibTrans" cxnId="{54BB403A-7453-42B7-B4ED-30D575C73058}">
      <dgm:prSet/>
      <dgm:spPr/>
      <dgm:t>
        <a:bodyPr/>
        <a:lstStyle/>
        <a:p>
          <a:endParaRPr lang="en-US"/>
        </a:p>
      </dgm:t>
    </dgm:pt>
    <dgm:pt modelId="{191CDF9F-9A81-4192-85DD-6677AB331FB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T</a:t>
          </a:r>
          <a:r>
            <a:rPr lang="en-IN"/>
            <a:t>: Time periods (3 periods)</a:t>
          </a:r>
          <a:endParaRPr lang="en-US"/>
        </a:p>
      </dgm:t>
    </dgm:pt>
    <dgm:pt modelId="{38FA4DA4-B39F-4343-A69E-937C778BDCF9}" type="parTrans" cxnId="{2E2AEC64-36A9-42A5-BC6A-DA9069466DCB}">
      <dgm:prSet/>
      <dgm:spPr/>
      <dgm:t>
        <a:bodyPr/>
        <a:lstStyle/>
        <a:p>
          <a:endParaRPr lang="en-US"/>
        </a:p>
      </dgm:t>
    </dgm:pt>
    <dgm:pt modelId="{C76CC39A-D28B-489D-BAC6-24F4AE227053}" type="sibTrans" cxnId="{2E2AEC64-36A9-42A5-BC6A-DA9069466DCB}">
      <dgm:prSet/>
      <dgm:spPr/>
      <dgm:t>
        <a:bodyPr/>
        <a:lstStyle/>
        <a:p>
          <a:endParaRPr lang="en-US"/>
        </a:p>
      </dgm:t>
    </dgm:pt>
    <dgm:pt modelId="{04F0D37F-BA36-4488-B5D6-F0597C5BE37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F</a:t>
          </a:r>
          <a:r>
            <a:rPr lang="en-IN"/>
            <a:t>: Vehicles (2 vehicles)</a:t>
          </a:r>
          <a:endParaRPr lang="en-US"/>
        </a:p>
      </dgm:t>
    </dgm:pt>
    <dgm:pt modelId="{359FAF9F-9D90-49BA-8E30-C53A5F921120}" type="parTrans" cxnId="{54693243-83C4-435D-A2C0-7D70FEBC7E51}">
      <dgm:prSet/>
      <dgm:spPr/>
      <dgm:t>
        <a:bodyPr/>
        <a:lstStyle/>
        <a:p>
          <a:endParaRPr lang="en-US"/>
        </a:p>
      </dgm:t>
    </dgm:pt>
    <dgm:pt modelId="{ED301FB0-D078-4E07-8959-EFA8D9DE78A7}" type="sibTrans" cxnId="{54693243-83C4-435D-A2C0-7D70FEBC7E51}">
      <dgm:prSet/>
      <dgm:spPr/>
      <dgm:t>
        <a:bodyPr/>
        <a:lstStyle/>
        <a:p>
          <a:endParaRPr lang="en-US"/>
        </a:p>
      </dgm:t>
    </dgm:pt>
    <dgm:pt modelId="{C04B8C6B-6C31-4237-BD26-3E11B8F2E77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K</a:t>
          </a:r>
          <a:r>
            <a:rPr lang="en-IN"/>
            <a:t>: Discount intervals (4 intervals)</a:t>
          </a:r>
          <a:endParaRPr lang="en-US"/>
        </a:p>
      </dgm:t>
    </dgm:pt>
    <dgm:pt modelId="{BFA5FFD7-13C9-4166-A9DE-7BF76117EBF8}" type="parTrans" cxnId="{64F633E7-673B-432F-8133-9EB173F5C5B5}">
      <dgm:prSet/>
      <dgm:spPr/>
      <dgm:t>
        <a:bodyPr/>
        <a:lstStyle/>
        <a:p>
          <a:endParaRPr lang="en-US"/>
        </a:p>
      </dgm:t>
    </dgm:pt>
    <dgm:pt modelId="{A44181AF-D9E8-4656-9D86-65639A01BBF2}" type="sibTrans" cxnId="{64F633E7-673B-432F-8133-9EB173F5C5B5}">
      <dgm:prSet/>
      <dgm:spPr/>
      <dgm:t>
        <a:bodyPr/>
        <a:lstStyle/>
        <a:p>
          <a:endParaRPr lang="en-US"/>
        </a:p>
      </dgm:t>
    </dgm:pt>
    <dgm:pt modelId="{27343C53-F1A8-422D-BF40-294BFE6AE53C}" type="pres">
      <dgm:prSet presAssocID="{FB3712F7-BF29-4C35-83F1-DEF1564BFA1B}" presName="root" presStyleCnt="0">
        <dgm:presLayoutVars>
          <dgm:dir/>
          <dgm:resizeHandles val="exact"/>
        </dgm:presLayoutVars>
      </dgm:prSet>
      <dgm:spPr/>
    </dgm:pt>
    <dgm:pt modelId="{F599965A-0B68-487E-9124-5BE3959FF9B1}" type="pres">
      <dgm:prSet presAssocID="{188FA110-D472-4742-AC36-8788393D0190}" presName="compNode" presStyleCnt="0"/>
      <dgm:spPr/>
    </dgm:pt>
    <dgm:pt modelId="{C5288850-852B-4D48-B69F-BD43796F7967}" type="pres">
      <dgm:prSet presAssocID="{188FA110-D472-4742-AC36-8788393D0190}" presName="bgRect" presStyleLbl="bgShp" presStyleIdx="0" presStyleCnt="6" custLinFactNeighborY="-18714"/>
      <dgm:spPr/>
    </dgm:pt>
    <dgm:pt modelId="{6D61A220-DA43-44C8-A8EE-859B53049233}" type="pres">
      <dgm:prSet presAssocID="{188FA110-D472-4742-AC36-8788393D019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2C5D19D-AA79-4B38-8C95-EF99225567F8}" type="pres">
      <dgm:prSet presAssocID="{188FA110-D472-4742-AC36-8788393D0190}" presName="spaceRect" presStyleCnt="0"/>
      <dgm:spPr/>
    </dgm:pt>
    <dgm:pt modelId="{DC8354B0-7602-44D8-992C-6027DBBD7158}" type="pres">
      <dgm:prSet presAssocID="{188FA110-D472-4742-AC36-8788393D0190}" presName="parTx" presStyleLbl="revTx" presStyleIdx="0" presStyleCnt="6">
        <dgm:presLayoutVars>
          <dgm:chMax val="0"/>
          <dgm:chPref val="0"/>
        </dgm:presLayoutVars>
      </dgm:prSet>
      <dgm:spPr/>
    </dgm:pt>
    <dgm:pt modelId="{70C2EC7E-D109-4640-920D-10152EF86187}" type="pres">
      <dgm:prSet presAssocID="{18EA92D8-D0DB-45DA-A7FC-C74E639B9276}" presName="sibTrans" presStyleCnt="0"/>
      <dgm:spPr/>
    </dgm:pt>
    <dgm:pt modelId="{42B98F55-E44D-46F3-9BEF-AEF9A5EB90C8}" type="pres">
      <dgm:prSet presAssocID="{A6E5F2A7-B81E-4FCB-9F0F-632C2FA63C06}" presName="compNode" presStyleCnt="0"/>
      <dgm:spPr/>
    </dgm:pt>
    <dgm:pt modelId="{627AC72D-4791-4956-86EB-801A5F548068}" type="pres">
      <dgm:prSet presAssocID="{A6E5F2A7-B81E-4FCB-9F0F-632C2FA63C06}" presName="bgRect" presStyleLbl="bgShp" presStyleIdx="1" presStyleCnt="6"/>
      <dgm:spPr/>
    </dgm:pt>
    <dgm:pt modelId="{DBC7FACC-FD0C-4AC6-8665-4420C83274C9}" type="pres">
      <dgm:prSet presAssocID="{A6E5F2A7-B81E-4FCB-9F0F-632C2FA63C0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8A48681-950B-48DB-88D5-80FE4123EE3E}" type="pres">
      <dgm:prSet presAssocID="{A6E5F2A7-B81E-4FCB-9F0F-632C2FA63C06}" presName="spaceRect" presStyleCnt="0"/>
      <dgm:spPr/>
    </dgm:pt>
    <dgm:pt modelId="{49BDEF86-E4A5-469E-9A88-9AEDDE516760}" type="pres">
      <dgm:prSet presAssocID="{A6E5F2A7-B81E-4FCB-9F0F-632C2FA63C06}" presName="parTx" presStyleLbl="revTx" presStyleIdx="1" presStyleCnt="6">
        <dgm:presLayoutVars>
          <dgm:chMax val="0"/>
          <dgm:chPref val="0"/>
        </dgm:presLayoutVars>
      </dgm:prSet>
      <dgm:spPr/>
    </dgm:pt>
    <dgm:pt modelId="{DD0E2FB8-E80E-4831-B34F-0BDBF15B00B2}" type="pres">
      <dgm:prSet presAssocID="{E0F25F38-77BC-489E-8758-93F0C1151447}" presName="sibTrans" presStyleCnt="0"/>
      <dgm:spPr/>
    </dgm:pt>
    <dgm:pt modelId="{3DBD8461-9F08-4B8F-A6B3-CA0AEE947717}" type="pres">
      <dgm:prSet presAssocID="{EB0664A0-F0F0-4808-BE45-BFE7C907D7AF}" presName="compNode" presStyleCnt="0"/>
      <dgm:spPr/>
    </dgm:pt>
    <dgm:pt modelId="{B003610C-4D62-404E-95B1-C39D20E7943C}" type="pres">
      <dgm:prSet presAssocID="{EB0664A0-F0F0-4808-BE45-BFE7C907D7AF}" presName="bgRect" presStyleLbl="bgShp" presStyleIdx="2" presStyleCnt="6"/>
      <dgm:spPr/>
    </dgm:pt>
    <dgm:pt modelId="{D5C0186B-37C9-4837-8E4A-9DB0CE6A8070}" type="pres">
      <dgm:prSet presAssocID="{EB0664A0-F0F0-4808-BE45-BFE7C907D7A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51BF71F-24CE-446B-A784-E07BE49A5B54}" type="pres">
      <dgm:prSet presAssocID="{EB0664A0-F0F0-4808-BE45-BFE7C907D7AF}" presName="spaceRect" presStyleCnt="0"/>
      <dgm:spPr/>
    </dgm:pt>
    <dgm:pt modelId="{3EB7F2E9-3CDC-4FF9-90AF-338F94C0A73F}" type="pres">
      <dgm:prSet presAssocID="{EB0664A0-F0F0-4808-BE45-BFE7C907D7AF}" presName="parTx" presStyleLbl="revTx" presStyleIdx="2" presStyleCnt="6">
        <dgm:presLayoutVars>
          <dgm:chMax val="0"/>
          <dgm:chPref val="0"/>
        </dgm:presLayoutVars>
      </dgm:prSet>
      <dgm:spPr/>
    </dgm:pt>
    <dgm:pt modelId="{9A4EEE2F-B36A-443E-A547-6BEB290508D3}" type="pres">
      <dgm:prSet presAssocID="{2E85422B-CEA1-493D-A843-99E6A5E02925}" presName="sibTrans" presStyleCnt="0"/>
      <dgm:spPr/>
    </dgm:pt>
    <dgm:pt modelId="{03F980C1-A43C-4743-A97B-01027EC619CC}" type="pres">
      <dgm:prSet presAssocID="{191CDF9F-9A81-4192-85DD-6677AB331FB2}" presName="compNode" presStyleCnt="0"/>
      <dgm:spPr/>
    </dgm:pt>
    <dgm:pt modelId="{F39ABCBC-02CC-4031-8D10-B03FA80DDEFD}" type="pres">
      <dgm:prSet presAssocID="{191CDF9F-9A81-4192-85DD-6677AB331FB2}" presName="bgRect" presStyleLbl="bgShp" presStyleIdx="3" presStyleCnt="6"/>
      <dgm:spPr/>
    </dgm:pt>
    <dgm:pt modelId="{FC8642DD-BFBF-49AE-A100-5282D6236C83}" type="pres">
      <dgm:prSet presAssocID="{191CDF9F-9A81-4192-85DD-6677AB331FB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4A661D93-8A62-471D-BA84-942E9F44A738}" type="pres">
      <dgm:prSet presAssocID="{191CDF9F-9A81-4192-85DD-6677AB331FB2}" presName="spaceRect" presStyleCnt="0"/>
      <dgm:spPr/>
    </dgm:pt>
    <dgm:pt modelId="{0D56183D-B2B4-464B-BB24-C2205FE9CB49}" type="pres">
      <dgm:prSet presAssocID="{191CDF9F-9A81-4192-85DD-6677AB331FB2}" presName="parTx" presStyleLbl="revTx" presStyleIdx="3" presStyleCnt="6">
        <dgm:presLayoutVars>
          <dgm:chMax val="0"/>
          <dgm:chPref val="0"/>
        </dgm:presLayoutVars>
      </dgm:prSet>
      <dgm:spPr/>
    </dgm:pt>
    <dgm:pt modelId="{76DF8050-6A97-4459-B3B3-3B9BBFC7977F}" type="pres">
      <dgm:prSet presAssocID="{C76CC39A-D28B-489D-BAC6-24F4AE227053}" presName="sibTrans" presStyleCnt="0"/>
      <dgm:spPr/>
    </dgm:pt>
    <dgm:pt modelId="{470DB74B-AC69-42A4-BCC7-BA3320F05CA7}" type="pres">
      <dgm:prSet presAssocID="{04F0D37F-BA36-4488-B5D6-F0597C5BE37F}" presName="compNode" presStyleCnt="0"/>
      <dgm:spPr/>
    </dgm:pt>
    <dgm:pt modelId="{372E5607-AB9A-404B-B1FD-F49AAB0AEFE4}" type="pres">
      <dgm:prSet presAssocID="{04F0D37F-BA36-4488-B5D6-F0597C5BE37F}" presName="bgRect" presStyleLbl="bgShp" presStyleIdx="4" presStyleCnt="6"/>
      <dgm:spPr/>
    </dgm:pt>
    <dgm:pt modelId="{FB601BDC-7E52-43FC-BB9D-5E0F6B61EA77}" type="pres">
      <dgm:prSet presAssocID="{04F0D37F-BA36-4488-B5D6-F0597C5BE37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93B2953D-8E2C-4BE7-ADDC-78ED8F39B9D4}" type="pres">
      <dgm:prSet presAssocID="{04F0D37F-BA36-4488-B5D6-F0597C5BE37F}" presName="spaceRect" presStyleCnt="0"/>
      <dgm:spPr/>
    </dgm:pt>
    <dgm:pt modelId="{206A08A0-DD43-43BF-A3DF-4521EE3622EA}" type="pres">
      <dgm:prSet presAssocID="{04F0D37F-BA36-4488-B5D6-F0597C5BE37F}" presName="parTx" presStyleLbl="revTx" presStyleIdx="4" presStyleCnt="6">
        <dgm:presLayoutVars>
          <dgm:chMax val="0"/>
          <dgm:chPref val="0"/>
        </dgm:presLayoutVars>
      </dgm:prSet>
      <dgm:spPr/>
    </dgm:pt>
    <dgm:pt modelId="{0C4E30D3-5EE8-4620-BCBC-566B2AE10CA0}" type="pres">
      <dgm:prSet presAssocID="{ED301FB0-D078-4E07-8959-EFA8D9DE78A7}" presName="sibTrans" presStyleCnt="0"/>
      <dgm:spPr/>
    </dgm:pt>
    <dgm:pt modelId="{8D5DED5A-17CA-48C4-A9E3-678F19BE663B}" type="pres">
      <dgm:prSet presAssocID="{C04B8C6B-6C31-4237-BD26-3E11B8F2E777}" presName="compNode" presStyleCnt="0"/>
      <dgm:spPr/>
    </dgm:pt>
    <dgm:pt modelId="{EA989A80-C65F-4358-91D2-C930F5AEFE5F}" type="pres">
      <dgm:prSet presAssocID="{C04B8C6B-6C31-4237-BD26-3E11B8F2E777}" presName="bgRect" presStyleLbl="bgShp" presStyleIdx="5" presStyleCnt="6"/>
      <dgm:spPr/>
    </dgm:pt>
    <dgm:pt modelId="{2EFB3AF7-1EB4-4AF8-8067-224D4A6F54F8}" type="pres">
      <dgm:prSet presAssocID="{C04B8C6B-6C31-4237-BD26-3E11B8F2E77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55F3D910-E36D-44C8-9FE2-E07516FE629E}" type="pres">
      <dgm:prSet presAssocID="{C04B8C6B-6C31-4237-BD26-3E11B8F2E777}" presName="spaceRect" presStyleCnt="0"/>
      <dgm:spPr/>
    </dgm:pt>
    <dgm:pt modelId="{D0EF333E-EEBE-42CC-AB3D-03C365F93F83}" type="pres">
      <dgm:prSet presAssocID="{C04B8C6B-6C31-4237-BD26-3E11B8F2E77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B9B611C-4472-41F9-95F9-3C6A5EF7E4A8}" type="presOf" srcId="{04F0D37F-BA36-4488-B5D6-F0597C5BE37F}" destId="{206A08A0-DD43-43BF-A3DF-4521EE3622EA}" srcOrd="0" destOrd="0" presId="urn:microsoft.com/office/officeart/2018/2/layout/IconVerticalSolidList"/>
    <dgm:cxn modelId="{5DE40B2A-2EAC-4CB1-9793-8F7C72C9753C}" type="presOf" srcId="{191CDF9F-9A81-4192-85DD-6677AB331FB2}" destId="{0D56183D-B2B4-464B-BB24-C2205FE9CB49}" srcOrd="0" destOrd="0" presId="urn:microsoft.com/office/officeart/2018/2/layout/IconVerticalSolidList"/>
    <dgm:cxn modelId="{268F8A2D-FA37-4DB8-BE24-D9248A399FC0}" type="presOf" srcId="{EB0664A0-F0F0-4808-BE45-BFE7C907D7AF}" destId="{3EB7F2E9-3CDC-4FF9-90AF-338F94C0A73F}" srcOrd="0" destOrd="0" presId="urn:microsoft.com/office/officeart/2018/2/layout/IconVerticalSolidList"/>
    <dgm:cxn modelId="{54BB403A-7453-42B7-B4ED-30D575C73058}" srcId="{FB3712F7-BF29-4C35-83F1-DEF1564BFA1B}" destId="{EB0664A0-F0F0-4808-BE45-BFE7C907D7AF}" srcOrd="2" destOrd="0" parTransId="{8D83CDB6-3CC9-45CF-B4B3-72448663B9DF}" sibTransId="{2E85422B-CEA1-493D-A843-99E6A5E02925}"/>
    <dgm:cxn modelId="{54693243-83C4-435D-A2C0-7D70FEBC7E51}" srcId="{FB3712F7-BF29-4C35-83F1-DEF1564BFA1B}" destId="{04F0D37F-BA36-4488-B5D6-F0597C5BE37F}" srcOrd="4" destOrd="0" parTransId="{359FAF9F-9D90-49BA-8E30-C53A5F921120}" sibTransId="{ED301FB0-D078-4E07-8959-EFA8D9DE78A7}"/>
    <dgm:cxn modelId="{2E2AEC64-36A9-42A5-BC6A-DA9069466DCB}" srcId="{FB3712F7-BF29-4C35-83F1-DEF1564BFA1B}" destId="{191CDF9F-9A81-4192-85DD-6677AB331FB2}" srcOrd="3" destOrd="0" parTransId="{38FA4DA4-B39F-4343-A69E-937C778BDCF9}" sibTransId="{C76CC39A-D28B-489D-BAC6-24F4AE227053}"/>
    <dgm:cxn modelId="{44378149-668C-4732-95F2-C7C3EF2AC9B2}" type="presOf" srcId="{FB3712F7-BF29-4C35-83F1-DEF1564BFA1B}" destId="{27343C53-F1A8-422D-BF40-294BFE6AE53C}" srcOrd="0" destOrd="0" presId="urn:microsoft.com/office/officeart/2018/2/layout/IconVerticalSolidList"/>
    <dgm:cxn modelId="{4DC4457A-F86F-4F34-88B0-D5DA46B5885C}" srcId="{FB3712F7-BF29-4C35-83F1-DEF1564BFA1B}" destId="{A6E5F2A7-B81E-4FCB-9F0F-632C2FA63C06}" srcOrd="1" destOrd="0" parTransId="{22E515FD-1FAE-43E3-910D-AC6EFA78DEC2}" sibTransId="{E0F25F38-77BC-489E-8758-93F0C1151447}"/>
    <dgm:cxn modelId="{42FC8B83-4BCA-4BFB-86D1-232BE4CA8B60}" type="presOf" srcId="{A6E5F2A7-B81E-4FCB-9F0F-632C2FA63C06}" destId="{49BDEF86-E4A5-469E-9A88-9AEDDE516760}" srcOrd="0" destOrd="0" presId="urn:microsoft.com/office/officeart/2018/2/layout/IconVerticalSolidList"/>
    <dgm:cxn modelId="{64C5A0B3-69CB-434E-A39D-657B909A9C17}" type="presOf" srcId="{C04B8C6B-6C31-4237-BD26-3E11B8F2E777}" destId="{D0EF333E-EEBE-42CC-AB3D-03C365F93F83}" srcOrd="0" destOrd="0" presId="urn:microsoft.com/office/officeart/2018/2/layout/IconVerticalSolidList"/>
    <dgm:cxn modelId="{64F633E7-673B-432F-8133-9EB173F5C5B5}" srcId="{FB3712F7-BF29-4C35-83F1-DEF1564BFA1B}" destId="{C04B8C6B-6C31-4237-BD26-3E11B8F2E777}" srcOrd="5" destOrd="0" parTransId="{BFA5FFD7-13C9-4166-A9DE-7BF76117EBF8}" sibTransId="{A44181AF-D9E8-4656-9D86-65639A01BBF2}"/>
    <dgm:cxn modelId="{41854BF6-90BB-4D4D-A1C2-5710E59299C9}" type="presOf" srcId="{188FA110-D472-4742-AC36-8788393D0190}" destId="{DC8354B0-7602-44D8-992C-6027DBBD7158}" srcOrd="0" destOrd="0" presId="urn:microsoft.com/office/officeart/2018/2/layout/IconVerticalSolidList"/>
    <dgm:cxn modelId="{AE2749FB-4A02-4F41-9AD6-F91393FBB38D}" srcId="{FB3712F7-BF29-4C35-83F1-DEF1564BFA1B}" destId="{188FA110-D472-4742-AC36-8788393D0190}" srcOrd="0" destOrd="0" parTransId="{C4C0A180-0509-4FF7-8A5A-F400FB427EC5}" sibTransId="{18EA92D8-D0DB-45DA-A7FC-C74E639B9276}"/>
    <dgm:cxn modelId="{E4D8A979-365C-40A5-8D2B-2086190514D6}" type="presParOf" srcId="{27343C53-F1A8-422D-BF40-294BFE6AE53C}" destId="{F599965A-0B68-487E-9124-5BE3959FF9B1}" srcOrd="0" destOrd="0" presId="urn:microsoft.com/office/officeart/2018/2/layout/IconVerticalSolidList"/>
    <dgm:cxn modelId="{7125370E-5AE0-4717-8C3A-80DA50E24C09}" type="presParOf" srcId="{F599965A-0B68-487E-9124-5BE3959FF9B1}" destId="{C5288850-852B-4D48-B69F-BD43796F7967}" srcOrd="0" destOrd="0" presId="urn:microsoft.com/office/officeart/2018/2/layout/IconVerticalSolidList"/>
    <dgm:cxn modelId="{2C27BCC9-9714-41A9-8545-37B0340DB16C}" type="presParOf" srcId="{F599965A-0B68-487E-9124-5BE3959FF9B1}" destId="{6D61A220-DA43-44C8-A8EE-859B53049233}" srcOrd="1" destOrd="0" presId="urn:microsoft.com/office/officeart/2018/2/layout/IconVerticalSolidList"/>
    <dgm:cxn modelId="{4F533911-167A-46F4-AB2D-C77EE2716CF4}" type="presParOf" srcId="{F599965A-0B68-487E-9124-5BE3959FF9B1}" destId="{62C5D19D-AA79-4B38-8C95-EF99225567F8}" srcOrd="2" destOrd="0" presId="urn:microsoft.com/office/officeart/2018/2/layout/IconVerticalSolidList"/>
    <dgm:cxn modelId="{95667894-EA5A-465D-96CD-565002B0A342}" type="presParOf" srcId="{F599965A-0B68-487E-9124-5BE3959FF9B1}" destId="{DC8354B0-7602-44D8-992C-6027DBBD7158}" srcOrd="3" destOrd="0" presId="urn:microsoft.com/office/officeart/2018/2/layout/IconVerticalSolidList"/>
    <dgm:cxn modelId="{9AF05784-FD59-4065-8404-68A792F0BC1C}" type="presParOf" srcId="{27343C53-F1A8-422D-BF40-294BFE6AE53C}" destId="{70C2EC7E-D109-4640-920D-10152EF86187}" srcOrd="1" destOrd="0" presId="urn:microsoft.com/office/officeart/2018/2/layout/IconVerticalSolidList"/>
    <dgm:cxn modelId="{062FE6E6-7D80-4E63-9B88-A2DF2A6C7A6C}" type="presParOf" srcId="{27343C53-F1A8-422D-BF40-294BFE6AE53C}" destId="{42B98F55-E44D-46F3-9BEF-AEF9A5EB90C8}" srcOrd="2" destOrd="0" presId="urn:microsoft.com/office/officeart/2018/2/layout/IconVerticalSolidList"/>
    <dgm:cxn modelId="{F9D4CB24-19BE-4E83-854B-369EC9ACBC18}" type="presParOf" srcId="{42B98F55-E44D-46F3-9BEF-AEF9A5EB90C8}" destId="{627AC72D-4791-4956-86EB-801A5F548068}" srcOrd="0" destOrd="0" presId="urn:microsoft.com/office/officeart/2018/2/layout/IconVerticalSolidList"/>
    <dgm:cxn modelId="{025EFCBB-A533-4FB9-9B22-3BDF97A7D797}" type="presParOf" srcId="{42B98F55-E44D-46F3-9BEF-AEF9A5EB90C8}" destId="{DBC7FACC-FD0C-4AC6-8665-4420C83274C9}" srcOrd="1" destOrd="0" presId="urn:microsoft.com/office/officeart/2018/2/layout/IconVerticalSolidList"/>
    <dgm:cxn modelId="{9ABD68CE-2BAE-47F7-8BC8-13157C7D3F86}" type="presParOf" srcId="{42B98F55-E44D-46F3-9BEF-AEF9A5EB90C8}" destId="{78A48681-950B-48DB-88D5-80FE4123EE3E}" srcOrd="2" destOrd="0" presId="urn:microsoft.com/office/officeart/2018/2/layout/IconVerticalSolidList"/>
    <dgm:cxn modelId="{AF57A4BE-F6C6-4C77-AE17-FE21BA2F5FCB}" type="presParOf" srcId="{42B98F55-E44D-46F3-9BEF-AEF9A5EB90C8}" destId="{49BDEF86-E4A5-469E-9A88-9AEDDE516760}" srcOrd="3" destOrd="0" presId="urn:microsoft.com/office/officeart/2018/2/layout/IconVerticalSolidList"/>
    <dgm:cxn modelId="{8F5FFFFA-7405-4DA6-801A-491D7C00037F}" type="presParOf" srcId="{27343C53-F1A8-422D-BF40-294BFE6AE53C}" destId="{DD0E2FB8-E80E-4831-B34F-0BDBF15B00B2}" srcOrd="3" destOrd="0" presId="urn:microsoft.com/office/officeart/2018/2/layout/IconVerticalSolidList"/>
    <dgm:cxn modelId="{52771E41-A81F-4EA3-8B51-1A9B4E54BDB2}" type="presParOf" srcId="{27343C53-F1A8-422D-BF40-294BFE6AE53C}" destId="{3DBD8461-9F08-4B8F-A6B3-CA0AEE947717}" srcOrd="4" destOrd="0" presId="urn:microsoft.com/office/officeart/2018/2/layout/IconVerticalSolidList"/>
    <dgm:cxn modelId="{AAFE56C7-2A81-4B55-99C3-CC678997A500}" type="presParOf" srcId="{3DBD8461-9F08-4B8F-A6B3-CA0AEE947717}" destId="{B003610C-4D62-404E-95B1-C39D20E7943C}" srcOrd="0" destOrd="0" presId="urn:microsoft.com/office/officeart/2018/2/layout/IconVerticalSolidList"/>
    <dgm:cxn modelId="{3EA8A2D2-7424-47CD-891E-86389B602B1D}" type="presParOf" srcId="{3DBD8461-9F08-4B8F-A6B3-CA0AEE947717}" destId="{D5C0186B-37C9-4837-8E4A-9DB0CE6A8070}" srcOrd="1" destOrd="0" presId="urn:microsoft.com/office/officeart/2018/2/layout/IconVerticalSolidList"/>
    <dgm:cxn modelId="{C26F89E7-D36B-4918-B23F-25361B3A339F}" type="presParOf" srcId="{3DBD8461-9F08-4B8F-A6B3-CA0AEE947717}" destId="{351BF71F-24CE-446B-A784-E07BE49A5B54}" srcOrd="2" destOrd="0" presId="urn:microsoft.com/office/officeart/2018/2/layout/IconVerticalSolidList"/>
    <dgm:cxn modelId="{D70BD770-9040-4DDB-893B-4109D17EA009}" type="presParOf" srcId="{3DBD8461-9F08-4B8F-A6B3-CA0AEE947717}" destId="{3EB7F2E9-3CDC-4FF9-90AF-338F94C0A73F}" srcOrd="3" destOrd="0" presId="urn:microsoft.com/office/officeart/2018/2/layout/IconVerticalSolidList"/>
    <dgm:cxn modelId="{9BF442E7-2704-45BF-8B5D-2229ABBAD069}" type="presParOf" srcId="{27343C53-F1A8-422D-BF40-294BFE6AE53C}" destId="{9A4EEE2F-B36A-443E-A547-6BEB290508D3}" srcOrd="5" destOrd="0" presId="urn:microsoft.com/office/officeart/2018/2/layout/IconVerticalSolidList"/>
    <dgm:cxn modelId="{82111E24-2412-49D6-A7D6-BE9DE1EDDD18}" type="presParOf" srcId="{27343C53-F1A8-422D-BF40-294BFE6AE53C}" destId="{03F980C1-A43C-4743-A97B-01027EC619CC}" srcOrd="6" destOrd="0" presId="urn:microsoft.com/office/officeart/2018/2/layout/IconVerticalSolidList"/>
    <dgm:cxn modelId="{03B90D4B-E458-4696-958B-811DFBBEC798}" type="presParOf" srcId="{03F980C1-A43C-4743-A97B-01027EC619CC}" destId="{F39ABCBC-02CC-4031-8D10-B03FA80DDEFD}" srcOrd="0" destOrd="0" presId="urn:microsoft.com/office/officeart/2018/2/layout/IconVerticalSolidList"/>
    <dgm:cxn modelId="{1AD0C403-658D-4AD6-88EB-A2F3705D747C}" type="presParOf" srcId="{03F980C1-A43C-4743-A97B-01027EC619CC}" destId="{FC8642DD-BFBF-49AE-A100-5282D6236C83}" srcOrd="1" destOrd="0" presId="urn:microsoft.com/office/officeart/2018/2/layout/IconVerticalSolidList"/>
    <dgm:cxn modelId="{4CE7D0E6-3230-48CE-A933-C4F154B1458E}" type="presParOf" srcId="{03F980C1-A43C-4743-A97B-01027EC619CC}" destId="{4A661D93-8A62-471D-BA84-942E9F44A738}" srcOrd="2" destOrd="0" presId="urn:microsoft.com/office/officeart/2018/2/layout/IconVerticalSolidList"/>
    <dgm:cxn modelId="{8C6206B1-B3FC-4E5F-B445-1B9A9EAFB54F}" type="presParOf" srcId="{03F980C1-A43C-4743-A97B-01027EC619CC}" destId="{0D56183D-B2B4-464B-BB24-C2205FE9CB49}" srcOrd="3" destOrd="0" presId="urn:microsoft.com/office/officeart/2018/2/layout/IconVerticalSolidList"/>
    <dgm:cxn modelId="{CAB2C321-AECE-46E8-97FD-5367D73F389E}" type="presParOf" srcId="{27343C53-F1A8-422D-BF40-294BFE6AE53C}" destId="{76DF8050-6A97-4459-B3B3-3B9BBFC7977F}" srcOrd="7" destOrd="0" presId="urn:microsoft.com/office/officeart/2018/2/layout/IconVerticalSolidList"/>
    <dgm:cxn modelId="{61B7A7CE-DD80-493E-9F5C-1A1663CCCADF}" type="presParOf" srcId="{27343C53-F1A8-422D-BF40-294BFE6AE53C}" destId="{470DB74B-AC69-42A4-BCC7-BA3320F05CA7}" srcOrd="8" destOrd="0" presId="urn:microsoft.com/office/officeart/2018/2/layout/IconVerticalSolidList"/>
    <dgm:cxn modelId="{C36015FB-EDBE-4758-B670-3D9A46CBD877}" type="presParOf" srcId="{470DB74B-AC69-42A4-BCC7-BA3320F05CA7}" destId="{372E5607-AB9A-404B-B1FD-F49AAB0AEFE4}" srcOrd="0" destOrd="0" presId="urn:microsoft.com/office/officeart/2018/2/layout/IconVerticalSolidList"/>
    <dgm:cxn modelId="{EEA4E553-5882-4084-8900-2E16141F0903}" type="presParOf" srcId="{470DB74B-AC69-42A4-BCC7-BA3320F05CA7}" destId="{FB601BDC-7E52-43FC-BB9D-5E0F6B61EA77}" srcOrd="1" destOrd="0" presId="urn:microsoft.com/office/officeart/2018/2/layout/IconVerticalSolidList"/>
    <dgm:cxn modelId="{AB0A4366-EEEB-495C-8126-72CF470A6022}" type="presParOf" srcId="{470DB74B-AC69-42A4-BCC7-BA3320F05CA7}" destId="{93B2953D-8E2C-4BE7-ADDC-78ED8F39B9D4}" srcOrd="2" destOrd="0" presId="urn:microsoft.com/office/officeart/2018/2/layout/IconVerticalSolidList"/>
    <dgm:cxn modelId="{91CC8F21-D37D-432C-8590-A0A05B6050EE}" type="presParOf" srcId="{470DB74B-AC69-42A4-BCC7-BA3320F05CA7}" destId="{206A08A0-DD43-43BF-A3DF-4521EE3622EA}" srcOrd="3" destOrd="0" presId="urn:microsoft.com/office/officeart/2018/2/layout/IconVerticalSolidList"/>
    <dgm:cxn modelId="{30786BDA-B439-4415-A2B3-F96E90955966}" type="presParOf" srcId="{27343C53-F1A8-422D-BF40-294BFE6AE53C}" destId="{0C4E30D3-5EE8-4620-BCBC-566B2AE10CA0}" srcOrd="9" destOrd="0" presId="urn:microsoft.com/office/officeart/2018/2/layout/IconVerticalSolidList"/>
    <dgm:cxn modelId="{9E3EC137-A79A-43EA-884D-3322C097F839}" type="presParOf" srcId="{27343C53-F1A8-422D-BF40-294BFE6AE53C}" destId="{8D5DED5A-17CA-48C4-A9E3-678F19BE663B}" srcOrd="10" destOrd="0" presId="urn:microsoft.com/office/officeart/2018/2/layout/IconVerticalSolidList"/>
    <dgm:cxn modelId="{0BE67D7E-1B06-4B01-BE26-741904565B69}" type="presParOf" srcId="{8D5DED5A-17CA-48C4-A9E3-678F19BE663B}" destId="{EA989A80-C65F-4358-91D2-C930F5AEFE5F}" srcOrd="0" destOrd="0" presId="urn:microsoft.com/office/officeart/2018/2/layout/IconVerticalSolidList"/>
    <dgm:cxn modelId="{77956ED9-9EA3-4595-A438-EC7CD47AABE7}" type="presParOf" srcId="{8D5DED5A-17CA-48C4-A9E3-678F19BE663B}" destId="{2EFB3AF7-1EB4-4AF8-8067-224D4A6F54F8}" srcOrd="1" destOrd="0" presId="urn:microsoft.com/office/officeart/2018/2/layout/IconVerticalSolidList"/>
    <dgm:cxn modelId="{2AB09B35-BA09-4A44-9307-60C8F249E2A9}" type="presParOf" srcId="{8D5DED5A-17CA-48C4-A9E3-678F19BE663B}" destId="{55F3D910-E36D-44C8-9FE2-E07516FE629E}" srcOrd="2" destOrd="0" presId="urn:microsoft.com/office/officeart/2018/2/layout/IconVerticalSolidList"/>
    <dgm:cxn modelId="{FAB71B33-40FD-456B-B88D-0DAD5978D724}" type="presParOf" srcId="{8D5DED5A-17CA-48C4-A9E3-678F19BE663B}" destId="{D0EF333E-EEBE-42CC-AB3D-03C365F93F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88850-852B-4D48-B69F-BD43796F7967}">
      <dsp:nvSpPr>
        <dsp:cNvPr id="0" name=""/>
        <dsp:cNvSpPr/>
      </dsp:nvSpPr>
      <dsp:spPr>
        <a:xfrm>
          <a:off x="0" y="0"/>
          <a:ext cx="4694325" cy="64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1A220-DA43-44C8-A8EE-859B53049233}">
      <dsp:nvSpPr>
        <dsp:cNvPr id="0" name=""/>
        <dsp:cNvSpPr/>
      </dsp:nvSpPr>
      <dsp:spPr>
        <a:xfrm>
          <a:off x="194911" y="146487"/>
          <a:ext cx="354384" cy="354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354B0-7602-44D8-992C-6027DBBD7158}">
      <dsp:nvSpPr>
        <dsp:cNvPr id="0" name=""/>
        <dsp:cNvSpPr/>
      </dsp:nvSpPr>
      <dsp:spPr>
        <a:xfrm>
          <a:off x="744206" y="1512"/>
          <a:ext cx="3950118" cy="64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92" tIns="68192" rIns="68192" bIns="681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Sets and Indices</a:t>
          </a:r>
          <a:r>
            <a:rPr lang="en-IN" sz="1900" kern="1200"/>
            <a:t>:</a:t>
          </a:r>
          <a:endParaRPr lang="en-US" sz="1900" kern="1200"/>
        </a:p>
      </dsp:txBody>
      <dsp:txXfrm>
        <a:off x="744206" y="1512"/>
        <a:ext cx="3950118" cy="644334"/>
      </dsp:txXfrm>
    </dsp:sp>
    <dsp:sp modelId="{627AC72D-4791-4956-86EB-801A5F548068}">
      <dsp:nvSpPr>
        <dsp:cNvPr id="0" name=""/>
        <dsp:cNvSpPr/>
      </dsp:nvSpPr>
      <dsp:spPr>
        <a:xfrm>
          <a:off x="0" y="806930"/>
          <a:ext cx="4694325" cy="64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7FACC-FD0C-4AC6-8665-4420C83274C9}">
      <dsp:nvSpPr>
        <dsp:cNvPr id="0" name=""/>
        <dsp:cNvSpPr/>
      </dsp:nvSpPr>
      <dsp:spPr>
        <a:xfrm>
          <a:off x="194911" y="951905"/>
          <a:ext cx="354384" cy="354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DEF86-E4A5-469E-9A88-9AEDDE516760}">
      <dsp:nvSpPr>
        <dsp:cNvPr id="0" name=""/>
        <dsp:cNvSpPr/>
      </dsp:nvSpPr>
      <dsp:spPr>
        <a:xfrm>
          <a:off x="744206" y="806930"/>
          <a:ext cx="3950118" cy="64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92" tIns="68192" rIns="68192" bIns="681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I</a:t>
          </a:r>
          <a:r>
            <a:rPr lang="en-IN" sz="1900" kern="1200"/>
            <a:t>: Suppliers (4 suppliers)</a:t>
          </a:r>
          <a:endParaRPr lang="en-US" sz="1900" kern="1200"/>
        </a:p>
      </dsp:txBody>
      <dsp:txXfrm>
        <a:off x="744206" y="806930"/>
        <a:ext cx="3950118" cy="644334"/>
      </dsp:txXfrm>
    </dsp:sp>
    <dsp:sp modelId="{B003610C-4D62-404E-95B1-C39D20E7943C}">
      <dsp:nvSpPr>
        <dsp:cNvPr id="0" name=""/>
        <dsp:cNvSpPr/>
      </dsp:nvSpPr>
      <dsp:spPr>
        <a:xfrm>
          <a:off x="0" y="1612348"/>
          <a:ext cx="4694325" cy="64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0186B-37C9-4837-8E4A-9DB0CE6A8070}">
      <dsp:nvSpPr>
        <dsp:cNvPr id="0" name=""/>
        <dsp:cNvSpPr/>
      </dsp:nvSpPr>
      <dsp:spPr>
        <a:xfrm>
          <a:off x="194911" y="1757323"/>
          <a:ext cx="354384" cy="354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7F2E9-3CDC-4FF9-90AF-338F94C0A73F}">
      <dsp:nvSpPr>
        <dsp:cNvPr id="0" name=""/>
        <dsp:cNvSpPr/>
      </dsp:nvSpPr>
      <dsp:spPr>
        <a:xfrm>
          <a:off x="744206" y="1612348"/>
          <a:ext cx="3950118" cy="64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92" tIns="68192" rIns="68192" bIns="681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J</a:t>
          </a:r>
          <a:r>
            <a:rPr lang="en-IN" sz="1900" kern="1200"/>
            <a:t>: Components (4 components)</a:t>
          </a:r>
          <a:endParaRPr lang="en-US" sz="1900" kern="1200"/>
        </a:p>
      </dsp:txBody>
      <dsp:txXfrm>
        <a:off x="744206" y="1612348"/>
        <a:ext cx="3950118" cy="644334"/>
      </dsp:txXfrm>
    </dsp:sp>
    <dsp:sp modelId="{F39ABCBC-02CC-4031-8D10-B03FA80DDEFD}">
      <dsp:nvSpPr>
        <dsp:cNvPr id="0" name=""/>
        <dsp:cNvSpPr/>
      </dsp:nvSpPr>
      <dsp:spPr>
        <a:xfrm>
          <a:off x="0" y="2417766"/>
          <a:ext cx="4694325" cy="64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642DD-BFBF-49AE-A100-5282D6236C83}">
      <dsp:nvSpPr>
        <dsp:cNvPr id="0" name=""/>
        <dsp:cNvSpPr/>
      </dsp:nvSpPr>
      <dsp:spPr>
        <a:xfrm>
          <a:off x="194911" y="2562742"/>
          <a:ext cx="354384" cy="354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6183D-B2B4-464B-BB24-C2205FE9CB49}">
      <dsp:nvSpPr>
        <dsp:cNvPr id="0" name=""/>
        <dsp:cNvSpPr/>
      </dsp:nvSpPr>
      <dsp:spPr>
        <a:xfrm>
          <a:off x="744206" y="2417766"/>
          <a:ext cx="3950118" cy="64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92" tIns="68192" rIns="68192" bIns="681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T</a:t>
          </a:r>
          <a:r>
            <a:rPr lang="en-IN" sz="1900" kern="1200"/>
            <a:t>: Time periods (3 periods)</a:t>
          </a:r>
          <a:endParaRPr lang="en-US" sz="1900" kern="1200"/>
        </a:p>
      </dsp:txBody>
      <dsp:txXfrm>
        <a:off x="744206" y="2417766"/>
        <a:ext cx="3950118" cy="644334"/>
      </dsp:txXfrm>
    </dsp:sp>
    <dsp:sp modelId="{372E5607-AB9A-404B-B1FD-F49AAB0AEFE4}">
      <dsp:nvSpPr>
        <dsp:cNvPr id="0" name=""/>
        <dsp:cNvSpPr/>
      </dsp:nvSpPr>
      <dsp:spPr>
        <a:xfrm>
          <a:off x="0" y="3223185"/>
          <a:ext cx="4694325" cy="64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01BDC-7E52-43FC-BB9D-5E0F6B61EA77}">
      <dsp:nvSpPr>
        <dsp:cNvPr id="0" name=""/>
        <dsp:cNvSpPr/>
      </dsp:nvSpPr>
      <dsp:spPr>
        <a:xfrm>
          <a:off x="194911" y="3368160"/>
          <a:ext cx="354384" cy="3543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A08A0-DD43-43BF-A3DF-4521EE3622EA}">
      <dsp:nvSpPr>
        <dsp:cNvPr id="0" name=""/>
        <dsp:cNvSpPr/>
      </dsp:nvSpPr>
      <dsp:spPr>
        <a:xfrm>
          <a:off x="744206" y="3223185"/>
          <a:ext cx="3950118" cy="64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92" tIns="68192" rIns="68192" bIns="681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F</a:t>
          </a:r>
          <a:r>
            <a:rPr lang="en-IN" sz="1900" kern="1200"/>
            <a:t>: Vehicles (2 vehicles)</a:t>
          </a:r>
          <a:endParaRPr lang="en-US" sz="1900" kern="1200"/>
        </a:p>
      </dsp:txBody>
      <dsp:txXfrm>
        <a:off x="744206" y="3223185"/>
        <a:ext cx="3950118" cy="644334"/>
      </dsp:txXfrm>
    </dsp:sp>
    <dsp:sp modelId="{EA989A80-C65F-4358-91D2-C930F5AEFE5F}">
      <dsp:nvSpPr>
        <dsp:cNvPr id="0" name=""/>
        <dsp:cNvSpPr/>
      </dsp:nvSpPr>
      <dsp:spPr>
        <a:xfrm>
          <a:off x="0" y="4028603"/>
          <a:ext cx="4694325" cy="6443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B3AF7-1EB4-4AF8-8067-224D4A6F54F8}">
      <dsp:nvSpPr>
        <dsp:cNvPr id="0" name=""/>
        <dsp:cNvSpPr/>
      </dsp:nvSpPr>
      <dsp:spPr>
        <a:xfrm>
          <a:off x="194911" y="4173578"/>
          <a:ext cx="354384" cy="3543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F333E-EEBE-42CC-AB3D-03C365F93F83}">
      <dsp:nvSpPr>
        <dsp:cNvPr id="0" name=""/>
        <dsp:cNvSpPr/>
      </dsp:nvSpPr>
      <dsp:spPr>
        <a:xfrm>
          <a:off x="744206" y="4028603"/>
          <a:ext cx="3950118" cy="644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92" tIns="68192" rIns="68192" bIns="681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K</a:t>
          </a:r>
          <a:r>
            <a:rPr lang="en-IN" sz="1900" kern="1200"/>
            <a:t>: Discount intervals (4 intervals)</a:t>
          </a:r>
          <a:endParaRPr lang="en-US" sz="1900" kern="1200"/>
        </a:p>
      </dsp:txBody>
      <dsp:txXfrm>
        <a:off x="744206" y="4028603"/>
        <a:ext cx="3950118" cy="644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11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4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1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4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2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9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3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0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33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611FA-2661-441A-4188-D6FD484D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9"/>
            <a:ext cx="5825448" cy="31898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Analytics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(DAMO - 610) 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Supply Chain Optimization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C7EC7-429D-EC3C-D9FE-1415ABCE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0625" y="4812752"/>
            <a:ext cx="5322013" cy="1860559"/>
          </a:xfrm>
        </p:spPr>
        <p:txBody>
          <a:bodyPr>
            <a:normAutofit/>
          </a:bodyPr>
          <a:lstStyle/>
          <a:p>
            <a:pPr algn="just"/>
            <a:r>
              <a:rPr lang="en-IN" sz="1200" b="1" dirty="0"/>
              <a:t>Group</a:t>
            </a:r>
            <a:r>
              <a:rPr lang="en-IN" sz="1200" dirty="0"/>
              <a:t> </a:t>
            </a:r>
            <a:r>
              <a:rPr lang="en-IN" sz="1200" b="1" dirty="0"/>
              <a:t>–</a:t>
            </a:r>
            <a:r>
              <a:rPr lang="en-IN" sz="1200" dirty="0"/>
              <a:t> 4</a:t>
            </a:r>
          </a:p>
          <a:p>
            <a:pPr algn="just" fontAlgn="base"/>
            <a:r>
              <a:rPr lang="es-ES" sz="1200" dirty="0"/>
              <a:t>Dhruv Patel (NF1000200)  </a:t>
            </a:r>
          </a:p>
          <a:p>
            <a:pPr algn="just" fontAlgn="base"/>
            <a:r>
              <a:rPr lang="es-ES" sz="1200" dirty="0"/>
              <a:t>Jay </a:t>
            </a:r>
            <a:r>
              <a:rPr lang="es-ES" sz="1200" dirty="0" err="1"/>
              <a:t>Solanki</a:t>
            </a:r>
            <a:r>
              <a:rPr lang="es-ES" sz="1200" dirty="0"/>
              <a:t> (NF1019757) </a:t>
            </a:r>
          </a:p>
          <a:p>
            <a:pPr algn="just" fontAlgn="base"/>
            <a:r>
              <a:rPr lang="es-ES" sz="1200" dirty="0"/>
              <a:t>Nancy </a:t>
            </a:r>
            <a:r>
              <a:rPr lang="es-ES" sz="1200" dirty="0" err="1"/>
              <a:t>Alkari</a:t>
            </a:r>
            <a:r>
              <a:rPr lang="es-ES" sz="1200" dirty="0"/>
              <a:t> (NF1009349) </a:t>
            </a:r>
          </a:p>
          <a:p>
            <a:pPr algn="just" fontAlgn="base"/>
            <a:r>
              <a:rPr lang="es-ES" sz="1200" dirty="0" err="1"/>
              <a:t>Prashant</a:t>
            </a:r>
            <a:r>
              <a:rPr lang="es-ES" sz="1200" dirty="0"/>
              <a:t> Thummar (NF1009781) </a:t>
            </a:r>
          </a:p>
          <a:p>
            <a:pPr algn="just"/>
            <a:endParaRPr lang="en-IN" sz="1200" dirty="0"/>
          </a:p>
          <a:p>
            <a:pPr algn="just"/>
            <a:endParaRPr lang="en-IN" sz="1200" dirty="0"/>
          </a:p>
        </p:txBody>
      </p:sp>
      <p:pic>
        <p:nvPicPr>
          <p:cNvPr id="6" name="Picture 5" descr="Truck on road">
            <a:extLst>
              <a:ext uri="{FF2B5EF4-FFF2-40B4-BE49-F238E27FC236}">
                <a16:creationId xmlns:a16="http://schemas.microsoft.com/office/drawing/2014/main" id="{B96F4D1F-9FA3-4455-546D-A8AFD1CD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4" r="28408" b="-1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AF9FB266-6F40-A014-728B-88579F2F52A1}"/>
              </a:ext>
            </a:extLst>
          </p:cNvPr>
          <p:cNvSpPr txBox="1">
            <a:spLocks/>
          </p:cNvSpPr>
          <p:nvPr/>
        </p:nvSpPr>
        <p:spPr>
          <a:xfrm>
            <a:off x="5896831" y="3483425"/>
            <a:ext cx="5322013" cy="20084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8673784-48A8-9978-51C4-A2578AE340F5}"/>
              </a:ext>
            </a:extLst>
          </p:cNvPr>
          <p:cNvSpPr txBox="1">
            <a:spLocks/>
          </p:cNvSpPr>
          <p:nvPr/>
        </p:nvSpPr>
        <p:spPr>
          <a:xfrm>
            <a:off x="5915880" y="-1425768"/>
            <a:ext cx="5322013" cy="20084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UNIVERSITY OF NIAGARA FALLS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A93959F-D4B9-95F4-F009-914C5D2C2919}"/>
              </a:ext>
            </a:extLst>
          </p:cNvPr>
          <p:cNvSpPr txBox="1">
            <a:spLocks/>
          </p:cNvSpPr>
          <p:nvPr/>
        </p:nvSpPr>
        <p:spPr>
          <a:xfrm>
            <a:off x="9636572" y="2944215"/>
            <a:ext cx="5322013" cy="20084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 dirty="0"/>
              <a:t>Professor</a:t>
            </a:r>
          </a:p>
          <a:p>
            <a:r>
              <a:rPr lang="en-US" sz="1200" dirty="0"/>
              <a:t>Cosimo Girolamo 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89627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6937-2762-DD88-0450-9285B501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95" y="957880"/>
            <a:ext cx="4093599" cy="544348"/>
          </a:xfrm>
        </p:spPr>
        <p:txBody>
          <a:bodyPr>
            <a:normAutofit fontScale="90000"/>
          </a:bodyPr>
          <a:lstStyle/>
          <a:p>
            <a:r>
              <a:rPr lang="en-IN"/>
              <a:t>OUTPUT: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F712BA-1151-5BF8-77B1-25CBE93AF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177335"/>
              </p:ext>
            </p:extLst>
          </p:nvPr>
        </p:nvGraphicFramePr>
        <p:xfrm>
          <a:off x="842445" y="1502228"/>
          <a:ext cx="10552160" cy="4496635"/>
        </p:xfrm>
        <a:graphic>
          <a:graphicData uri="http://schemas.openxmlformats.org/drawingml/2006/table">
            <a:tbl>
              <a:tblPr/>
              <a:tblGrid>
                <a:gridCol w="1319020">
                  <a:extLst>
                    <a:ext uri="{9D8B030D-6E8A-4147-A177-3AD203B41FA5}">
                      <a16:colId xmlns:a16="http://schemas.microsoft.com/office/drawing/2014/main" val="1747491876"/>
                    </a:ext>
                  </a:extLst>
                </a:gridCol>
                <a:gridCol w="1319020">
                  <a:extLst>
                    <a:ext uri="{9D8B030D-6E8A-4147-A177-3AD203B41FA5}">
                      <a16:colId xmlns:a16="http://schemas.microsoft.com/office/drawing/2014/main" val="1004973158"/>
                    </a:ext>
                  </a:extLst>
                </a:gridCol>
                <a:gridCol w="1319020">
                  <a:extLst>
                    <a:ext uri="{9D8B030D-6E8A-4147-A177-3AD203B41FA5}">
                      <a16:colId xmlns:a16="http://schemas.microsoft.com/office/drawing/2014/main" val="1953661483"/>
                    </a:ext>
                  </a:extLst>
                </a:gridCol>
                <a:gridCol w="1319020">
                  <a:extLst>
                    <a:ext uri="{9D8B030D-6E8A-4147-A177-3AD203B41FA5}">
                      <a16:colId xmlns:a16="http://schemas.microsoft.com/office/drawing/2014/main" val="196855273"/>
                    </a:ext>
                  </a:extLst>
                </a:gridCol>
                <a:gridCol w="1319020">
                  <a:extLst>
                    <a:ext uri="{9D8B030D-6E8A-4147-A177-3AD203B41FA5}">
                      <a16:colId xmlns:a16="http://schemas.microsoft.com/office/drawing/2014/main" val="2719839278"/>
                    </a:ext>
                  </a:extLst>
                </a:gridCol>
                <a:gridCol w="1319020">
                  <a:extLst>
                    <a:ext uri="{9D8B030D-6E8A-4147-A177-3AD203B41FA5}">
                      <a16:colId xmlns:a16="http://schemas.microsoft.com/office/drawing/2014/main" val="497545552"/>
                    </a:ext>
                  </a:extLst>
                </a:gridCol>
                <a:gridCol w="1319020">
                  <a:extLst>
                    <a:ext uri="{9D8B030D-6E8A-4147-A177-3AD203B41FA5}">
                      <a16:colId xmlns:a16="http://schemas.microsoft.com/office/drawing/2014/main" val="1300856576"/>
                    </a:ext>
                  </a:extLst>
                </a:gridCol>
                <a:gridCol w="1319020">
                  <a:extLst>
                    <a:ext uri="{9D8B030D-6E8A-4147-A177-3AD203B41FA5}">
                      <a16:colId xmlns:a16="http://schemas.microsoft.com/office/drawing/2014/main" val="445404440"/>
                    </a:ext>
                  </a:extLst>
                </a:gridCol>
              </a:tblGrid>
              <a:tr h="671078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Scenario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1 Supplied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2 Supplied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3 Supplied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4 Supplied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Inventory Used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IN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079711"/>
                  </a:ext>
                </a:extLst>
              </a:tr>
              <a:tr h="470167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4 332.50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No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scenario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26980"/>
                  </a:ext>
                </a:extLst>
              </a:tr>
              <a:tr h="671078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 Demand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6 101.00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No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unmet demand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228309"/>
                  </a:ext>
                </a:extLst>
              </a:tr>
              <a:tr h="671078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Transport Cost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5 682.50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No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rose due to transport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8373860"/>
                  </a:ext>
                </a:extLst>
              </a:tr>
              <a:tr h="671078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Vehicle Capacity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4 625.00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 inventory used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710299"/>
                  </a:ext>
                </a:extLst>
              </a:tr>
              <a:tr h="671078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Holding Cost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4 332.50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No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as Baseline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28890"/>
                  </a:ext>
                </a:extLst>
              </a:tr>
              <a:tr h="671078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Ordering Cost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4 452.50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60.00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No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Minor increase in cost</a:t>
                      </a:r>
                    </a:p>
                  </a:txBody>
                  <a:tcPr marL="55823" marR="55823" marT="27912" marB="2791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286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50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EDB0B-79D8-C74F-508C-297DFD6B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69697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Extension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5815478A-59FC-3FD8-4075-3B8B94BE775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04089" y="1636777"/>
            <a:ext cx="11134344" cy="14322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Distance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is the sum of all vehicle‐km across Periods 1–2 (no activity in Period 3).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CO₂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= 0.5 kg CO₂/km × Total Distance.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Δ Cost = (Costₛₜₑₙₐᵣᵢₒ –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Cost_baseline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) 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Cost_baseline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× 100%.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4040CC5-A529-6707-F1EA-4F2B35FB67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331118"/>
              </p:ext>
            </p:extLst>
          </p:nvPr>
        </p:nvGraphicFramePr>
        <p:xfrm>
          <a:off x="800100" y="3163079"/>
          <a:ext cx="10204231" cy="3433660"/>
        </p:xfrm>
        <a:graphic>
          <a:graphicData uri="http://schemas.openxmlformats.org/drawingml/2006/table">
            <a:tbl>
              <a:tblPr firstRow="1" bandRow="1"/>
              <a:tblGrid>
                <a:gridCol w="1746088">
                  <a:extLst>
                    <a:ext uri="{9D8B030D-6E8A-4147-A177-3AD203B41FA5}">
                      <a16:colId xmlns:a16="http://schemas.microsoft.com/office/drawing/2014/main" val="2870773648"/>
                    </a:ext>
                  </a:extLst>
                </a:gridCol>
                <a:gridCol w="1711489">
                  <a:extLst>
                    <a:ext uri="{9D8B030D-6E8A-4147-A177-3AD203B41FA5}">
                      <a16:colId xmlns:a16="http://schemas.microsoft.com/office/drawing/2014/main" val="1211593450"/>
                    </a:ext>
                  </a:extLst>
                </a:gridCol>
                <a:gridCol w="2161241">
                  <a:extLst>
                    <a:ext uri="{9D8B030D-6E8A-4147-A177-3AD203B41FA5}">
                      <a16:colId xmlns:a16="http://schemas.microsoft.com/office/drawing/2014/main" val="828716371"/>
                    </a:ext>
                  </a:extLst>
                </a:gridCol>
                <a:gridCol w="2873924">
                  <a:extLst>
                    <a:ext uri="{9D8B030D-6E8A-4147-A177-3AD203B41FA5}">
                      <a16:colId xmlns:a16="http://schemas.microsoft.com/office/drawing/2014/main" val="1134935489"/>
                    </a:ext>
                  </a:extLst>
                </a:gridCol>
                <a:gridCol w="1711489">
                  <a:extLst>
                    <a:ext uri="{9D8B030D-6E8A-4147-A177-3AD203B41FA5}">
                      <a16:colId xmlns:a16="http://schemas.microsoft.com/office/drawing/2014/main" val="1251317084"/>
                    </a:ext>
                  </a:extLst>
                </a:gridCol>
              </a:tblGrid>
              <a:tr h="671801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Scenario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Total Cost (₹)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Total Distance (km)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/>
                        <a:t>CO₂ Emissions (kg)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/>
                        <a:t>Δ </a:t>
                      </a:r>
                      <a:r>
                        <a:rPr lang="en-IN" sz="1200" b="1" dirty="0"/>
                        <a:t>Cost vs. Baseline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224510"/>
                  </a:ext>
                </a:extLst>
              </a:tr>
              <a:tr h="628562">
                <a:tc>
                  <a:txBody>
                    <a:bodyPr/>
                    <a:lstStyle/>
                    <a:p>
                      <a:pPr algn="ctr"/>
                      <a:r>
                        <a:rPr lang="en-IN" sz="1200" b="1"/>
                        <a:t>Baseline</a:t>
                      </a:r>
                      <a:endParaRPr lang="en-IN" sz="1200"/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4 332.50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270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135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–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786825"/>
                  </a:ext>
                </a:extLst>
              </a:tr>
              <a:tr h="671801">
                <a:tc>
                  <a:txBody>
                    <a:bodyPr/>
                    <a:lstStyle/>
                    <a:p>
                      <a:pPr algn="ctr"/>
                      <a:r>
                        <a:rPr lang="en-IN" sz="1200" b="1"/>
                        <a:t>Peak Demand</a:t>
                      </a:r>
                      <a:endParaRPr lang="en-IN" sz="1200"/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6 101.00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360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180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+40.8 %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531776"/>
                  </a:ext>
                </a:extLst>
              </a:tr>
              <a:tr h="777231">
                <a:tc>
                  <a:txBody>
                    <a:bodyPr/>
                    <a:lstStyle/>
                    <a:p>
                      <a:pPr algn="ctr"/>
                      <a:r>
                        <a:rPr lang="en-IN" sz="1200" b="1"/>
                        <a:t>Higher Transport Cost</a:t>
                      </a:r>
                      <a:endParaRPr lang="en-IN" sz="1200"/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5 682.50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270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135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+31.2 %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0268"/>
                  </a:ext>
                </a:extLst>
              </a:tr>
              <a:tr h="684265">
                <a:tc>
                  <a:txBody>
                    <a:bodyPr/>
                    <a:lstStyle/>
                    <a:p>
                      <a:pPr algn="ctr"/>
                      <a:r>
                        <a:rPr lang="en-IN" sz="1200" b="1"/>
                        <a:t>Lower Vehicle Capacity</a:t>
                      </a:r>
                      <a:endParaRPr lang="en-IN" sz="1200"/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4 625.00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270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/>
                        <a:t>135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/>
                        <a:t>+6.8 %</a:t>
                      </a:r>
                    </a:p>
                  </a:txBody>
                  <a:tcPr marL="62567" marR="62567" marT="31283" marB="31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677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76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642E1-890E-E558-1C72-B73E4C56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838" y="728485"/>
            <a:ext cx="5201121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0" name="Picture 19" descr="Green and yellow layers">
            <a:extLst>
              <a:ext uri="{FF2B5EF4-FFF2-40B4-BE49-F238E27FC236}">
                <a16:creationId xmlns:a16="http://schemas.microsoft.com/office/drawing/2014/main" id="{1F7D192A-A56D-C003-461A-B376160A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97" r="15051"/>
          <a:stretch>
            <a:fillRect/>
          </a:stretch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AFD1-3F0C-C0BA-7C05-F0C9CCBF0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38" y="2236843"/>
            <a:ext cx="5201121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Key Insights</a:t>
            </a:r>
            <a:r>
              <a:rPr lang="en-US" sz="22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Demand Variability</a:t>
            </a:r>
            <a:r>
              <a:rPr lang="en-US" sz="2200" dirty="0"/>
              <a:t>: Flexibility in capacity planning is essential, especially during peak demand periods.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Transport Costs</a:t>
            </a:r>
            <a:r>
              <a:rPr lang="en-US" sz="2200" dirty="0"/>
              <a:t>: Optimizing transportation routes and costs can significantly reduce overall expenses.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Holding Costs</a:t>
            </a:r>
            <a:r>
              <a:rPr lang="en-US" sz="2200" dirty="0"/>
              <a:t>: Should be monitored as inventory levels change, but they had minimal impact in this case.</a:t>
            </a: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8959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77D6FC-012D-3D22-33B5-357EA3143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0FF6-16A5-C888-46AA-A03E02F0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37318"/>
            <a:ext cx="7467600" cy="38682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A07B3D-8AA3-9C2B-61B0-F02C9733C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943771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61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910A2-3935-B655-6144-EDA32947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8A3FD-168F-11EF-264E-2F48A3FBE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93" r="31598" b="1"/>
          <a:stretch>
            <a:fillRect/>
          </a:stretch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ADEC1E2A-95BC-063A-42C5-C48E7FE248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17665" y="1854130"/>
            <a:ext cx="6627924" cy="37398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Balancing cost factors such as ordering, purchasing, holding inventory, and transport.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MILP model integrating supplier selection, inventory management, and vehicle routing.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minimize costs while ensuring that supply chain constraints (demand, inventory, vehicle capacity) are met.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8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oxes and roller conveyor">
            <a:extLst>
              <a:ext uri="{FF2B5EF4-FFF2-40B4-BE49-F238E27FC236}">
                <a16:creationId xmlns:a16="http://schemas.microsoft.com/office/drawing/2014/main" id="{43E3076B-868A-E61F-F5FF-A2063394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3" r="30787" b="1"/>
          <a:stretch>
            <a:fillRect/>
          </a:stretch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EF70E151-F64C-D4AD-48EB-AE731ACA9C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66968" y="1166649"/>
            <a:ext cx="6627924" cy="47952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Original Model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"Modeling and Analysis of Multiple-Supplier Selection Problem with Price Discounts and Routing Decisions" by Çabuk &amp; Erol, 2019.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Issues Addressed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Supplier selection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Bulk purchase discounts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Inventory management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Vehicle route planning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Reason for Choosing the Problem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Reflects real-world supply chain complexity, making it a perfect example to optimize using OR-Tools.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76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7F6C-B930-A578-A9C6-33405EA8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7" y="374"/>
            <a:ext cx="10691265" cy="8117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71B1102-3CB4-48A5-1DDD-813330911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444965"/>
              </p:ext>
            </p:extLst>
          </p:nvPr>
        </p:nvGraphicFramePr>
        <p:xfrm>
          <a:off x="820036" y="1091775"/>
          <a:ext cx="4694325" cy="4674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351271-30F5-AC80-CD8B-FC03D2ABB987}"/>
              </a:ext>
            </a:extLst>
          </p:cNvPr>
          <p:cNvSpPr txBox="1">
            <a:spLocks/>
          </p:cNvSpPr>
          <p:nvPr/>
        </p:nvSpPr>
        <p:spPr>
          <a:xfrm>
            <a:off x="6242241" y="1623900"/>
            <a:ext cx="5056353" cy="43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58D6AA-69F3-9969-942D-D8E422493C18}"/>
              </a:ext>
            </a:extLst>
          </p:cNvPr>
          <p:cNvSpPr txBox="1">
            <a:spLocks/>
          </p:cNvSpPr>
          <p:nvPr/>
        </p:nvSpPr>
        <p:spPr>
          <a:xfrm>
            <a:off x="5756988" y="1013922"/>
            <a:ext cx="5541606" cy="5191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Parameters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Demand</a:t>
            </a:r>
            <a:r>
              <a:rPr lang="en-US" dirty="0"/>
              <a:t>: Demand for components over time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Supply</a:t>
            </a:r>
            <a:r>
              <a:rPr lang="en-US" dirty="0"/>
              <a:t>: Maximum capacity of suppliers for each component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Price</a:t>
            </a:r>
            <a:r>
              <a:rPr lang="en-US" dirty="0"/>
              <a:t>: Base price of components from each supplier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Discount Ratio</a:t>
            </a:r>
            <a:r>
              <a:rPr lang="en-US" dirty="0"/>
              <a:t>: Discount offered by suppliers based on order volume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Transport Costs</a:t>
            </a:r>
            <a:r>
              <a:rPr lang="en-US" dirty="0"/>
              <a:t>: Cost per distance traveled by vehicles</a:t>
            </a:r>
          </a:p>
        </p:txBody>
      </p:sp>
    </p:spTree>
    <p:extLst>
      <p:ext uri="{BB962C8B-B14F-4D97-AF65-F5344CB8AC3E}">
        <p14:creationId xmlns:p14="http://schemas.microsoft.com/office/powerpoint/2010/main" val="110161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8FB01-5FFF-CBB1-632D-0654EEDE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0"/>
            <a:ext cx="6400800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9F51A-F928-EB59-75FC-5B0C4F1A5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087" y="1059708"/>
            <a:ext cx="7489319" cy="20437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Goal</a:t>
            </a:r>
            <a:r>
              <a:rPr lang="en-US" dirty="0"/>
              <a:t>: Minimize the total costs, which include: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Purchase Costs</a:t>
            </a:r>
            <a:r>
              <a:rPr lang="en-US" dirty="0"/>
              <a:t>: Calculated using the discounted price of components.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Ordering Costs</a:t>
            </a:r>
            <a:r>
              <a:rPr lang="en-US" dirty="0"/>
              <a:t>: Cost associated with placing an order from suppliers.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Inventory Holding Costs</a:t>
            </a:r>
            <a:r>
              <a:rPr lang="en-US" dirty="0"/>
              <a:t>: Cost of holding inventory over time.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Transportation Costs</a:t>
            </a:r>
            <a:r>
              <a:rPr lang="en-US" dirty="0"/>
              <a:t>: Fixed vehicle costs and distance-related transport costs.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500160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36C3C7-4B04-3B1F-9F79-4B29AB2A5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263995"/>
              </p:ext>
            </p:extLst>
          </p:nvPr>
        </p:nvGraphicFramePr>
        <p:xfrm>
          <a:off x="700087" y="3106303"/>
          <a:ext cx="10795227" cy="312047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81856">
                  <a:extLst>
                    <a:ext uri="{9D8B030D-6E8A-4147-A177-3AD203B41FA5}">
                      <a16:colId xmlns:a16="http://schemas.microsoft.com/office/drawing/2014/main" val="565084551"/>
                    </a:ext>
                  </a:extLst>
                </a:gridCol>
                <a:gridCol w="4021494">
                  <a:extLst>
                    <a:ext uri="{9D8B030D-6E8A-4147-A177-3AD203B41FA5}">
                      <a16:colId xmlns:a16="http://schemas.microsoft.com/office/drawing/2014/main" val="128778322"/>
                    </a:ext>
                  </a:extLst>
                </a:gridCol>
                <a:gridCol w="4991877">
                  <a:extLst>
                    <a:ext uri="{9D8B030D-6E8A-4147-A177-3AD203B41FA5}">
                      <a16:colId xmlns:a16="http://schemas.microsoft.com/office/drawing/2014/main" val="2552365151"/>
                    </a:ext>
                  </a:extLst>
                </a:gridCol>
              </a:tblGrid>
              <a:tr h="2506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Cost Type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Components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Calculation Formula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extLst>
                  <a:ext uri="{0D108BD9-81ED-4DB2-BD59-A6C34878D82A}">
                    <a16:rowId xmlns:a16="http://schemas.microsoft.com/office/drawing/2014/main" val="3613741383"/>
                  </a:ext>
                </a:extLst>
              </a:tr>
              <a:tr h="7598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Purchase Cost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effectLst/>
                        </a:rPr>
                        <a:t>Discounted price for each component from suppliers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fr-FR" sz="1100" b="0" u="none" strike="noStrike" dirty="0">
                          <a:effectLst/>
                        </a:rPr>
                        <a:t>Total = </a:t>
                      </a:r>
                      <a:r>
                        <a:rPr lang="el-GR" sz="1100" b="0" u="none" strike="noStrike" dirty="0">
                          <a:effectLst/>
                        </a:rPr>
                        <a:t>Σ </a:t>
                      </a:r>
                      <a:r>
                        <a:rPr lang="fr-FR" sz="1100" b="0" u="none" strike="noStrike" dirty="0">
                          <a:effectLst/>
                        </a:rPr>
                        <a:t>Vit[i][t]</a:t>
                      </a:r>
                      <a:endParaRPr lang="fr-F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extLst>
                  <a:ext uri="{0D108BD9-81ED-4DB2-BD59-A6C34878D82A}">
                    <a16:rowId xmlns:a16="http://schemas.microsoft.com/office/drawing/2014/main" val="88428910"/>
                  </a:ext>
                </a:extLst>
              </a:tr>
              <a:tr h="7598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Ordering Cost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 dirty="0">
                          <a:effectLst/>
                        </a:rPr>
                        <a:t>Fixed cost of placing an order per supplier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>
                          <a:effectLst/>
                        </a:rPr>
                        <a:t>Total = </a:t>
                      </a:r>
                      <a:r>
                        <a:rPr lang="el-GR" sz="1100" b="0" u="none" strike="noStrike">
                          <a:effectLst/>
                        </a:rPr>
                        <a:t>Σ </a:t>
                      </a:r>
                      <a:r>
                        <a:rPr lang="en-US" sz="1100" b="0" u="none" strike="noStrike">
                          <a:effectLst/>
                        </a:rPr>
                        <a:t>X[i][t] * ordering_cost[i]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extLst>
                  <a:ext uri="{0D108BD9-81ED-4DB2-BD59-A6C34878D82A}">
                    <a16:rowId xmlns:a16="http://schemas.microsoft.com/office/drawing/2014/main" val="3002829854"/>
                  </a:ext>
                </a:extLst>
              </a:tr>
              <a:tr h="59014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Inventory Cost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>
                          <a:effectLst/>
                        </a:rPr>
                        <a:t>Cost of holding inventory per component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>
                          <a:effectLst/>
                        </a:rPr>
                        <a:t>Total = </a:t>
                      </a:r>
                      <a:r>
                        <a:rPr lang="el-GR" sz="1100" b="0" u="none" strike="noStrike">
                          <a:effectLst/>
                        </a:rPr>
                        <a:t>Σ </a:t>
                      </a:r>
                      <a:r>
                        <a:rPr lang="en-US" sz="1100" b="0" u="none" strike="noStrike">
                          <a:effectLst/>
                        </a:rPr>
                        <a:t>Ivar[j][t] * holding_cost[j]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extLst>
                  <a:ext uri="{0D108BD9-81ED-4DB2-BD59-A6C34878D82A}">
                    <a16:rowId xmlns:a16="http://schemas.microsoft.com/office/drawing/2014/main" val="3031317229"/>
                  </a:ext>
                </a:extLst>
              </a:tr>
              <a:tr h="7598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>
                          <a:effectLst/>
                        </a:rPr>
                        <a:t>Transportation Cost</a:t>
                      </a:r>
                      <a:endParaRPr lang="en-IN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u="none" strike="noStrike">
                          <a:effectLst/>
                        </a:rPr>
                        <a:t>Cost of transporting goods using vehicles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0" u="none" strike="noStrike" dirty="0">
                          <a:effectLst/>
                        </a:rPr>
                        <a:t>Total = </a:t>
                      </a:r>
                      <a:r>
                        <a:rPr lang="el-GR" sz="1100" b="0" u="none" strike="noStrike" dirty="0">
                          <a:effectLst/>
                        </a:rPr>
                        <a:t>Σ </a:t>
                      </a:r>
                      <a:r>
                        <a:rPr lang="en-IN" sz="1100" b="0" u="none" strike="noStrike" dirty="0">
                          <a:effectLst/>
                        </a:rPr>
                        <a:t>Y[f][t] * </a:t>
                      </a:r>
                      <a:r>
                        <a:rPr lang="en-IN" sz="1100" b="0" u="none" strike="noStrike" dirty="0" err="1">
                          <a:effectLst/>
                        </a:rPr>
                        <a:t>fixed_vehicle_cost</a:t>
                      </a:r>
                      <a:r>
                        <a:rPr lang="en-IN" sz="1100" b="0" u="none" strike="noStrike" dirty="0">
                          <a:effectLst/>
                        </a:rPr>
                        <a:t> + </a:t>
                      </a:r>
                      <a:r>
                        <a:rPr lang="el-GR" sz="1100" b="0" u="none" strike="noStrike" dirty="0">
                          <a:effectLst/>
                        </a:rPr>
                        <a:t>Σ </a:t>
                      </a:r>
                      <a:r>
                        <a:rPr lang="en-IN" sz="1100" b="0" u="none" strike="noStrike" dirty="0">
                          <a:effectLst/>
                        </a:rPr>
                        <a:t>Rf[f][t][m][n] * </a:t>
                      </a:r>
                      <a:r>
                        <a:rPr lang="en-IN" sz="1100" b="0" u="none" strike="noStrike" dirty="0" err="1">
                          <a:effectLst/>
                        </a:rPr>
                        <a:t>transport_cost_per_km</a:t>
                      </a:r>
                      <a:endParaRPr lang="en-IN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21" marR="55421" marT="27710" marB="27710" anchor="ctr"/>
                </a:tc>
                <a:extLst>
                  <a:ext uri="{0D108BD9-81ED-4DB2-BD59-A6C34878D82A}">
                    <a16:rowId xmlns:a16="http://schemas.microsoft.com/office/drawing/2014/main" val="3171927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4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A4F9C-03FC-71B9-4E18-D73361E1A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769745"/>
            <a:ext cx="10780776" cy="67475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4">
            <a:extLst>
              <a:ext uri="{FF2B5EF4-FFF2-40B4-BE49-F238E27FC236}">
                <a16:creationId xmlns:a16="http://schemas.microsoft.com/office/drawing/2014/main" id="{C6E258C2-3505-DE68-8EE9-6AE91C55542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01039" y="1300866"/>
            <a:ext cx="10684763" cy="37754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Inventory Balance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Ensure that inventory at each period balances demand and supply.</a:t>
            </a:r>
          </a:p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Supplier Capacity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Limits on how much each supplier can provide in each period.</a:t>
            </a:r>
          </a:p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Discount Trigger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Apply discounts only if the order volume exceeds a predefined threshold.</a:t>
            </a:r>
          </a:p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Vehicle Capacity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Ensure that the weight of the items does not exceed the capacity of the vehicles.</a:t>
            </a:r>
          </a:p>
          <a:p>
            <a:pPr marL="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Routing Constraints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Vehicles must complete the routes and return to the depot.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017C521-DA6D-1F56-CAD5-C526E08C0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131371"/>
              </p:ext>
            </p:extLst>
          </p:nvPr>
        </p:nvGraphicFramePr>
        <p:xfrm>
          <a:off x="704088" y="3592291"/>
          <a:ext cx="10684763" cy="278489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965757">
                  <a:extLst>
                    <a:ext uri="{9D8B030D-6E8A-4147-A177-3AD203B41FA5}">
                      <a16:colId xmlns:a16="http://schemas.microsoft.com/office/drawing/2014/main" val="874512894"/>
                    </a:ext>
                  </a:extLst>
                </a:gridCol>
                <a:gridCol w="4579650">
                  <a:extLst>
                    <a:ext uri="{9D8B030D-6E8A-4147-A177-3AD203B41FA5}">
                      <a16:colId xmlns:a16="http://schemas.microsoft.com/office/drawing/2014/main" val="397346078"/>
                    </a:ext>
                  </a:extLst>
                </a:gridCol>
                <a:gridCol w="4139356">
                  <a:extLst>
                    <a:ext uri="{9D8B030D-6E8A-4147-A177-3AD203B41FA5}">
                      <a16:colId xmlns:a16="http://schemas.microsoft.com/office/drawing/2014/main" val="1308200085"/>
                    </a:ext>
                  </a:extLst>
                </a:gridCol>
              </a:tblGrid>
              <a:tr h="513925">
                <a:tc>
                  <a:txBody>
                    <a:bodyPr/>
                    <a:lstStyle/>
                    <a:p>
                      <a:pPr algn="ctr"/>
                      <a:r>
                        <a:rPr lang="en-IN" sz="1400" b="1"/>
                        <a:t>Constraint Type</a:t>
                      </a:r>
                      <a:endParaRPr lang="en-IN" sz="1400"/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Explanation</a:t>
                      </a:r>
                      <a:endParaRPr lang="en-IN" sz="1400" dirty="0"/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/>
                        <a:t>Mathematical Formulation</a:t>
                      </a:r>
                      <a:endParaRPr lang="en-IN" sz="1400"/>
                    </a:p>
                  </a:txBody>
                  <a:tcPr marL="3051" marR="3051" marT="1526" marB="1526" anchor="ctr"/>
                </a:tc>
                <a:extLst>
                  <a:ext uri="{0D108BD9-81ED-4DB2-BD59-A6C34878D82A}">
                    <a16:rowId xmlns:a16="http://schemas.microsoft.com/office/drawing/2014/main" val="2873807955"/>
                  </a:ext>
                </a:extLst>
              </a:tr>
              <a:tr h="513925">
                <a:tc>
                  <a:txBody>
                    <a:bodyPr/>
                    <a:lstStyle/>
                    <a:p>
                      <a:pPr algn="ctr"/>
                      <a:r>
                        <a:rPr lang="en-IN" sz="1400" b="1"/>
                        <a:t>Inventory Balance</a:t>
                      </a:r>
                      <a:endParaRPr lang="en-IN" sz="1400"/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Ensure no excess or deficit in inventory</a:t>
                      </a:r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/>
                        <a:t>Ivar[j][t+1] = Ivar[j][t] - demand[j][t] + </a:t>
                      </a:r>
                      <a:r>
                        <a:rPr lang="el-GR" sz="1400"/>
                        <a:t>Σ </a:t>
                      </a:r>
                      <a:r>
                        <a:rPr lang="en-IN" sz="1400"/>
                        <a:t>Q[i][j][t]</a:t>
                      </a:r>
                    </a:p>
                  </a:txBody>
                  <a:tcPr marL="3051" marR="3051" marT="1526" marB="1526" anchor="ctr"/>
                </a:tc>
                <a:extLst>
                  <a:ext uri="{0D108BD9-81ED-4DB2-BD59-A6C34878D82A}">
                    <a16:rowId xmlns:a16="http://schemas.microsoft.com/office/drawing/2014/main" val="3682893307"/>
                  </a:ext>
                </a:extLst>
              </a:tr>
              <a:tr h="513925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/>
                        <a:t>Supplier Capacity</a:t>
                      </a:r>
                      <a:endParaRPr lang="en-IN" sz="1400" dirty="0"/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Orders cannot exceed supplier capacity</a:t>
                      </a:r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Q[i][j][t] ≤ supply[i][j][t]</a:t>
                      </a:r>
                    </a:p>
                  </a:txBody>
                  <a:tcPr marL="3051" marR="3051" marT="1526" marB="1526" anchor="ctr"/>
                </a:tc>
                <a:extLst>
                  <a:ext uri="{0D108BD9-81ED-4DB2-BD59-A6C34878D82A}">
                    <a16:rowId xmlns:a16="http://schemas.microsoft.com/office/drawing/2014/main" val="2965326571"/>
                  </a:ext>
                </a:extLst>
              </a:tr>
              <a:tr h="729193">
                <a:tc>
                  <a:txBody>
                    <a:bodyPr/>
                    <a:lstStyle/>
                    <a:p>
                      <a:pPr algn="ctr"/>
                      <a:r>
                        <a:rPr lang="en-IN" sz="1400" b="1"/>
                        <a:t>Discount Conditions</a:t>
                      </a:r>
                      <a:endParaRPr lang="en-IN" sz="1400"/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Apply discounts only if orders meet minimum limits</a:t>
                      </a:r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/>
                        <a:t>Tit[i][t] ≥ discount_limit[i][k] * U[i][t][k]</a:t>
                      </a:r>
                    </a:p>
                  </a:txBody>
                  <a:tcPr marL="3051" marR="3051" marT="1526" marB="1526" anchor="ctr"/>
                </a:tc>
                <a:extLst>
                  <a:ext uri="{0D108BD9-81ED-4DB2-BD59-A6C34878D82A}">
                    <a16:rowId xmlns:a16="http://schemas.microsoft.com/office/drawing/2014/main" val="3118445458"/>
                  </a:ext>
                </a:extLst>
              </a:tr>
              <a:tr h="513925">
                <a:tc>
                  <a:txBody>
                    <a:bodyPr/>
                    <a:lstStyle/>
                    <a:p>
                      <a:pPr algn="ctr"/>
                      <a:r>
                        <a:rPr lang="en-IN" sz="1400" b="1"/>
                        <a:t>Vehicle Capacity</a:t>
                      </a:r>
                      <a:endParaRPr lang="en-IN" sz="1400"/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Ensure vehicles do not exceed weight limits</a:t>
                      </a:r>
                    </a:p>
                  </a:txBody>
                  <a:tcPr marL="3051" marR="3051" marT="1526" marB="15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/>
                        <a:t>Σ </a:t>
                      </a:r>
                      <a:r>
                        <a:rPr lang="en-IN" sz="1400" dirty="0"/>
                        <a:t>Q[</a:t>
                      </a:r>
                      <a:r>
                        <a:rPr lang="en-IN" sz="1400" dirty="0" err="1"/>
                        <a:t>i</a:t>
                      </a:r>
                      <a:r>
                        <a:rPr lang="en-IN" sz="1400" dirty="0"/>
                        <a:t>][j][t] * </a:t>
                      </a:r>
                      <a:r>
                        <a:rPr lang="en-IN" sz="1400" dirty="0" err="1"/>
                        <a:t>unit_weight</a:t>
                      </a:r>
                      <a:r>
                        <a:rPr lang="en-IN" sz="1400" dirty="0"/>
                        <a:t>[j] ≤ </a:t>
                      </a:r>
                      <a:r>
                        <a:rPr lang="en-IN" sz="1400" dirty="0" err="1"/>
                        <a:t>vehicle_capacity</a:t>
                      </a:r>
                      <a:r>
                        <a:rPr lang="en-IN" sz="1400" dirty="0"/>
                        <a:t> * Y[f][t]</a:t>
                      </a:r>
                    </a:p>
                  </a:txBody>
                  <a:tcPr marL="3051" marR="3051" marT="1526" marB="1526" anchor="ctr"/>
                </a:tc>
                <a:extLst>
                  <a:ext uri="{0D108BD9-81ED-4DB2-BD59-A6C34878D82A}">
                    <a16:rowId xmlns:a16="http://schemas.microsoft.com/office/drawing/2014/main" val="1100156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77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5923E-33AB-DF6E-28D3-F51DCEAC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8814816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with Synthetic 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D20BA266-DA40-E3C6-8927-A33FB604309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00100" y="1500916"/>
            <a:ext cx="8567928" cy="20260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Scenario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Using synthetic data to simulate real-world conditions.</a:t>
            </a: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Data Summary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4 components, 4 suppliers, 3 time periods, and 2 vehicles.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Demand varies between 10 to 40 units per component per period.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Prices and discounts vary across suppliers.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12B37-7948-FCB6-E2F1-9436AA2C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485" y="2050302"/>
            <a:ext cx="4496427" cy="1476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0F1BE1-643D-45C0-4736-1E0A9CB1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05" y="3941940"/>
            <a:ext cx="3991532" cy="17917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A105B4-F825-EA9E-13B2-9B833281B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126" y="3941940"/>
            <a:ext cx="7592485" cy="22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9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17795-E927-140D-0FC2-FB06AB31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Output: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4719537-A2AD-BDCA-A89E-E6C671432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838958"/>
              </p:ext>
            </p:extLst>
          </p:nvPr>
        </p:nvGraphicFramePr>
        <p:xfrm>
          <a:off x="2931637" y="899024"/>
          <a:ext cx="8133692" cy="538025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601206">
                  <a:extLst>
                    <a:ext uri="{9D8B030D-6E8A-4147-A177-3AD203B41FA5}">
                      <a16:colId xmlns:a16="http://schemas.microsoft.com/office/drawing/2014/main" val="2623164823"/>
                    </a:ext>
                  </a:extLst>
                </a:gridCol>
                <a:gridCol w="5532486">
                  <a:extLst>
                    <a:ext uri="{9D8B030D-6E8A-4147-A177-3AD203B41FA5}">
                      <a16:colId xmlns:a16="http://schemas.microsoft.com/office/drawing/2014/main" val="1596746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  <a:endParaRPr lang="en-IN" sz="16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988" marR="101988" marT="104724" marB="50995" anchor="ctr"/>
                </a:tc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  <a:endParaRPr lang="en-IN" sz="16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988" marR="101988" marT="104724" marB="50995" anchor="ctr"/>
                </a:tc>
                <a:extLst>
                  <a:ext uri="{0D108BD9-81ED-4DB2-BD59-A6C34878D82A}">
                    <a16:rowId xmlns:a16="http://schemas.microsoft.com/office/drawing/2014/main" val="3678503032"/>
                  </a:ext>
                </a:extLst>
              </a:tr>
              <a:tr h="469252"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  <a:endParaRPr lang="en-IN" sz="16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988" marR="101988" marT="104724" marB="50995" anchor="ctr"/>
                </a:tc>
                <a:tc>
                  <a:txBody>
                    <a:bodyPr/>
                    <a:lstStyle/>
                    <a:p>
                      <a:r>
                        <a:rPr lang="en-IN" sz="16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$4,625.00</a:t>
                      </a:r>
                    </a:p>
                  </a:txBody>
                  <a:tcPr marL="101988" marR="101988" marT="104724" marB="50995" anchor="ctr"/>
                </a:tc>
                <a:extLst>
                  <a:ext uri="{0D108BD9-81ED-4DB2-BD59-A6C34878D82A}">
                    <a16:rowId xmlns:a16="http://schemas.microsoft.com/office/drawing/2014/main" val="2806404380"/>
                  </a:ext>
                </a:extLst>
              </a:tr>
              <a:tr h="1259583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Demand vs Supplied</a:t>
                      </a:r>
                      <a:endParaRPr lang="en-IN" sz="16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988" marR="101988" marT="104724" marB="50995" anchor="ctr"/>
                </a:tc>
                <a:tc>
                  <a:txBody>
                    <a:bodyPr/>
                    <a:lstStyle/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1: 70 / 30 (−40)</a:t>
                      </a:r>
                    </a:p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2: 60 / 30 (−30)</a:t>
                      </a:r>
                    </a:p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3: 70 / 60 (−10)</a:t>
                      </a:r>
                    </a:p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 4: 70 / 60 (−10)</a:t>
                      </a:r>
                    </a:p>
                  </a:txBody>
                  <a:tcPr marL="101988" marR="101988" marT="104724" marB="50995" anchor="ctr"/>
                </a:tc>
                <a:extLst>
                  <a:ext uri="{0D108BD9-81ED-4DB2-BD59-A6C34878D82A}">
                    <a16:rowId xmlns:a16="http://schemas.microsoft.com/office/drawing/2014/main" val="4201175981"/>
                  </a:ext>
                </a:extLst>
              </a:tr>
              <a:tr h="1523027">
                <a:tc>
                  <a:txBody>
                    <a:bodyPr/>
                    <a:lstStyle/>
                    <a:p>
                      <a:r>
                        <a:rPr lang="en-IN" sz="1600" b="1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Routes (Used)</a:t>
                      </a:r>
                      <a:endParaRPr lang="en-IN" sz="16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988" marR="101988" marT="104724" marB="50995" anchor="ctr"/>
                </a:tc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 1:</a:t>
                      </a:r>
                    </a:p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 → 2 → 3 → 4</a:t>
                      </a:r>
                    </a:p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 → 4 → 3 → 2</a:t>
                      </a:r>
                    </a:p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 2:</a:t>
                      </a:r>
                    </a:p>
                    <a:p>
                      <a:r>
                        <a:rPr lang="en-IN" sz="16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 → 2 → 3 → 4</a:t>
                      </a:r>
                    </a:p>
                  </a:txBody>
                  <a:tcPr marL="101988" marR="101988" marT="104724" marB="50995" anchor="ctr"/>
                </a:tc>
                <a:extLst>
                  <a:ext uri="{0D108BD9-81ED-4DB2-BD59-A6C34878D82A}">
                    <a16:rowId xmlns:a16="http://schemas.microsoft.com/office/drawing/2014/main" val="3165969659"/>
                  </a:ext>
                </a:extLst>
              </a:tr>
              <a:tr h="469252"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Vehicle Usage</a:t>
                      </a:r>
                      <a:endParaRPr lang="en-IN" sz="16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988" marR="101988" marT="104724" marB="50995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V1: Used in Periods 1 &amp; 2V2: Used in Period 1 only</a:t>
                      </a:r>
                    </a:p>
                  </a:txBody>
                  <a:tcPr marL="101988" marR="101988" marT="104724" marB="50995" anchor="ctr"/>
                </a:tc>
                <a:extLst>
                  <a:ext uri="{0D108BD9-81ED-4DB2-BD59-A6C34878D82A}">
                    <a16:rowId xmlns:a16="http://schemas.microsoft.com/office/drawing/2014/main" val="2559467845"/>
                  </a:ext>
                </a:extLst>
              </a:tr>
              <a:tr h="1259583">
                <a:tc>
                  <a:txBody>
                    <a:bodyPr/>
                    <a:lstStyle/>
                    <a:p>
                      <a:r>
                        <a:rPr lang="en-IN" sz="16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Insight</a:t>
                      </a:r>
                      <a:endParaRPr lang="en-IN" sz="16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1988" marR="101988" marT="104724" marB="50995" anchor="ctr"/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Supply shortages remain across all components despite optimal routing and discounts. Indicates binding constraints due to reduced vehicle capacity or supplier limits.</a:t>
                      </a:r>
                    </a:p>
                  </a:txBody>
                  <a:tcPr marL="101988" marR="101988" marT="104724" marB="50995" anchor="ctr"/>
                </a:tc>
                <a:extLst>
                  <a:ext uri="{0D108BD9-81ED-4DB2-BD59-A6C34878D82A}">
                    <a16:rowId xmlns:a16="http://schemas.microsoft.com/office/drawing/2014/main" val="2681401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24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3E9A0-675B-60FD-1DB3-ABE8D557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>
            <a:extLst>
              <a:ext uri="{FF2B5EF4-FFF2-40B4-BE49-F238E27FC236}">
                <a16:creationId xmlns:a16="http://schemas.microsoft.com/office/drawing/2014/main" id="{B398A5D2-0313-081F-DBD9-294114864F5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760971" y="1870165"/>
            <a:ext cx="4819903" cy="4674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Purpose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Analyze the impact of variations in key factors like demand, transport costs, vehicle capacity, and holding costs.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Findings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Peak Demand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Higher demand increases total cost and causes supply shortages.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Transport Cost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An increase in transport cost directly increases the overall cost.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Holding Costs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Changes in holding costs have minimal impact as inventory levels are low.</a:t>
            </a:r>
          </a:p>
          <a:p>
            <a:pPr marL="0"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A28E6C4-B2EE-20A7-B5A1-3FDC694A3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201655"/>
              </p:ext>
            </p:extLst>
          </p:nvPr>
        </p:nvGraphicFramePr>
        <p:xfrm>
          <a:off x="800098" y="2017987"/>
          <a:ext cx="5549906" cy="388424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138921">
                  <a:extLst>
                    <a:ext uri="{9D8B030D-6E8A-4147-A177-3AD203B41FA5}">
                      <a16:colId xmlns:a16="http://schemas.microsoft.com/office/drawing/2014/main" val="3039847249"/>
                    </a:ext>
                  </a:extLst>
                </a:gridCol>
                <a:gridCol w="1093800">
                  <a:extLst>
                    <a:ext uri="{9D8B030D-6E8A-4147-A177-3AD203B41FA5}">
                      <a16:colId xmlns:a16="http://schemas.microsoft.com/office/drawing/2014/main" val="537172462"/>
                    </a:ext>
                  </a:extLst>
                </a:gridCol>
                <a:gridCol w="1138921">
                  <a:extLst>
                    <a:ext uri="{9D8B030D-6E8A-4147-A177-3AD203B41FA5}">
                      <a16:colId xmlns:a16="http://schemas.microsoft.com/office/drawing/2014/main" val="715632497"/>
                    </a:ext>
                  </a:extLst>
                </a:gridCol>
                <a:gridCol w="1058014">
                  <a:extLst>
                    <a:ext uri="{9D8B030D-6E8A-4147-A177-3AD203B41FA5}">
                      <a16:colId xmlns:a16="http://schemas.microsoft.com/office/drawing/2014/main" val="1939612886"/>
                    </a:ext>
                  </a:extLst>
                </a:gridCol>
                <a:gridCol w="1120250">
                  <a:extLst>
                    <a:ext uri="{9D8B030D-6E8A-4147-A177-3AD203B41FA5}">
                      <a16:colId xmlns:a16="http://schemas.microsoft.com/office/drawing/2014/main" val="91506533"/>
                    </a:ext>
                  </a:extLst>
                </a:gridCol>
              </a:tblGrid>
              <a:tr h="802444">
                <a:tc>
                  <a:txBody>
                    <a:bodyPr/>
                    <a:lstStyle/>
                    <a:p>
                      <a:r>
                        <a:rPr lang="en-IN" sz="1300" b="1" cap="none" spc="0">
                          <a:solidFill>
                            <a:schemeClr val="tx1"/>
                          </a:solidFill>
                        </a:rPr>
                        <a:t>Scenario</a:t>
                      </a:r>
                      <a:endParaRPr lang="en-IN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b="1" cap="none" spc="0" dirty="0">
                          <a:solidFill>
                            <a:schemeClr val="tx1"/>
                          </a:solidFill>
                        </a:rPr>
                        <a:t>Demand</a:t>
                      </a:r>
                      <a:endParaRPr lang="en-IN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b="1" cap="none" spc="0" dirty="0">
                          <a:solidFill>
                            <a:schemeClr val="tx1"/>
                          </a:solidFill>
                        </a:rPr>
                        <a:t>Transport Cost</a:t>
                      </a:r>
                      <a:endParaRPr lang="en-IN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b="1" cap="none" spc="0">
                          <a:solidFill>
                            <a:schemeClr val="tx1"/>
                          </a:solidFill>
                        </a:rPr>
                        <a:t>Vehicle Capacity</a:t>
                      </a:r>
                      <a:endParaRPr lang="en-IN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b="1" cap="none" spc="0">
                          <a:solidFill>
                            <a:schemeClr val="tx1"/>
                          </a:solidFill>
                        </a:rPr>
                        <a:t>Impact</a:t>
                      </a:r>
                      <a:endParaRPr lang="en-IN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430" marR="134430" marT="134430" marB="134430" anchor="ctr"/>
                </a:tc>
                <a:extLst>
                  <a:ext uri="{0D108BD9-81ED-4DB2-BD59-A6C34878D82A}">
                    <a16:rowId xmlns:a16="http://schemas.microsoft.com/office/drawing/2014/main" val="2197689184"/>
                  </a:ext>
                </a:extLst>
              </a:tr>
              <a:tr h="1027267">
                <a:tc>
                  <a:txBody>
                    <a:bodyPr/>
                    <a:lstStyle/>
                    <a:p>
                      <a:r>
                        <a:rPr lang="en-IN" sz="1300" b="1" cap="none" spc="0">
                          <a:solidFill>
                            <a:schemeClr val="tx1"/>
                          </a:solidFill>
                        </a:rPr>
                        <a:t>Peak Demand</a:t>
                      </a:r>
                      <a:endParaRPr lang="en-IN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 dirty="0">
                          <a:solidFill>
                            <a:schemeClr val="tx1"/>
                          </a:solidFill>
                        </a:rPr>
                        <a:t>Increased Demand</a:t>
                      </a: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Same</a:t>
                      </a: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Same</a:t>
                      </a: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Increased Cost &amp; Shortages</a:t>
                      </a:r>
                    </a:p>
                  </a:txBody>
                  <a:tcPr marL="134430" marR="134430" marT="134430" marB="134430" anchor="ctr"/>
                </a:tc>
                <a:extLst>
                  <a:ext uri="{0D108BD9-81ED-4DB2-BD59-A6C34878D82A}">
                    <a16:rowId xmlns:a16="http://schemas.microsoft.com/office/drawing/2014/main" val="3135142242"/>
                  </a:ext>
                </a:extLst>
              </a:tr>
              <a:tr h="1027267">
                <a:tc>
                  <a:txBody>
                    <a:bodyPr/>
                    <a:lstStyle/>
                    <a:p>
                      <a:r>
                        <a:rPr lang="en-IN" sz="1300" b="1" cap="none" spc="0">
                          <a:solidFill>
                            <a:schemeClr val="tx1"/>
                          </a:solidFill>
                        </a:rPr>
                        <a:t>Higher Transport Cost</a:t>
                      </a:r>
                      <a:endParaRPr lang="en-IN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Same</a:t>
                      </a: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Increased</a:t>
                      </a: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Same</a:t>
                      </a: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Increased Cost</a:t>
                      </a:r>
                    </a:p>
                  </a:txBody>
                  <a:tcPr marL="134430" marR="134430" marT="134430" marB="134430" anchor="ctr"/>
                </a:tc>
                <a:extLst>
                  <a:ext uri="{0D108BD9-81ED-4DB2-BD59-A6C34878D82A}">
                    <a16:rowId xmlns:a16="http://schemas.microsoft.com/office/drawing/2014/main" val="675819026"/>
                  </a:ext>
                </a:extLst>
              </a:tr>
              <a:tr h="1027267">
                <a:tc>
                  <a:txBody>
                    <a:bodyPr/>
                    <a:lstStyle/>
                    <a:p>
                      <a:r>
                        <a:rPr lang="en-IN" sz="1300" b="1" cap="none" spc="0">
                          <a:solidFill>
                            <a:schemeClr val="tx1"/>
                          </a:solidFill>
                        </a:rPr>
                        <a:t>Lower Vehicle Capacity</a:t>
                      </a:r>
                      <a:endParaRPr lang="en-IN" sz="1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Same</a:t>
                      </a: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Same</a:t>
                      </a: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>
                          <a:solidFill>
                            <a:schemeClr val="tx1"/>
                          </a:solidFill>
                        </a:rPr>
                        <a:t>Reduced</a:t>
                      </a:r>
                    </a:p>
                  </a:txBody>
                  <a:tcPr marL="134430" marR="134430" marT="134430" marB="134430" anchor="ctr"/>
                </a:tc>
                <a:tc>
                  <a:txBody>
                    <a:bodyPr/>
                    <a:lstStyle/>
                    <a:p>
                      <a:r>
                        <a:rPr lang="en-IN" sz="1300" cap="none" spc="0" dirty="0">
                          <a:solidFill>
                            <a:schemeClr val="tx1"/>
                          </a:solidFill>
                        </a:rPr>
                        <a:t>Higher Inventory &amp; Costs</a:t>
                      </a:r>
                    </a:p>
                  </a:txBody>
                  <a:tcPr marL="134430" marR="134430" marT="134430" marB="134430" anchor="ctr"/>
                </a:tc>
                <a:extLst>
                  <a:ext uri="{0D108BD9-81ED-4DB2-BD59-A6C34878D82A}">
                    <a16:rowId xmlns:a16="http://schemas.microsoft.com/office/drawing/2014/main" val="2970571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57301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1196</Words>
  <Application>Microsoft Office PowerPoint</Application>
  <PresentationFormat>Widescreen</PresentationFormat>
  <Paragraphs>231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Calisto MT</vt:lpstr>
      <vt:lpstr>Times New Roman</vt:lpstr>
      <vt:lpstr>Univers Condensed</vt:lpstr>
      <vt:lpstr>ChronicleVTI</vt:lpstr>
      <vt:lpstr>Operations Analytics (DAMO - 610)    Transportation Supply Chain Optimization </vt:lpstr>
      <vt:lpstr>Introduction</vt:lpstr>
      <vt:lpstr>PowerPoint Presentation</vt:lpstr>
      <vt:lpstr>Model Implementation</vt:lpstr>
      <vt:lpstr>Objective Function</vt:lpstr>
      <vt:lpstr>Constraints</vt:lpstr>
      <vt:lpstr>Testing with Synthetic Data</vt:lpstr>
      <vt:lpstr>Output:</vt:lpstr>
      <vt:lpstr>Sensitivity Analysis</vt:lpstr>
      <vt:lpstr>OUTPUT:</vt:lpstr>
      <vt:lpstr>Model Extension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Ajaybhai Patel</dc:creator>
  <cp:lastModifiedBy>Dhruv Ajaybhai Patel</cp:lastModifiedBy>
  <cp:revision>9</cp:revision>
  <dcterms:created xsi:type="dcterms:W3CDTF">2025-06-24T03:39:41Z</dcterms:created>
  <dcterms:modified xsi:type="dcterms:W3CDTF">2025-06-25T05:07:05Z</dcterms:modified>
</cp:coreProperties>
</file>